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84" r:id="rId4"/>
    <p:sldId id="285" r:id="rId5"/>
    <p:sldId id="330" r:id="rId6"/>
    <p:sldId id="331" r:id="rId7"/>
    <p:sldId id="288" r:id="rId8"/>
    <p:sldId id="332"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33" r:id="rId29"/>
    <p:sldId id="334" r:id="rId30"/>
    <p:sldId id="335" r:id="rId31"/>
    <p:sldId id="336" r:id="rId32"/>
    <p:sldId id="337" r:id="rId33"/>
    <p:sldId id="315" r:id="rId34"/>
    <p:sldId id="263" r:id="rId35"/>
    <p:sldId id="316" r:id="rId36"/>
    <p:sldId id="317" r:id="rId37"/>
    <p:sldId id="341" r:id="rId38"/>
    <p:sldId id="342" r:id="rId39"/>
    <p:sldId id="343" r:id="rId40"/>
    <p:sldId id="318" r:id="rId41"/>
    <p:sldId id="319" r:id="rId42"/>
    <p:sldId id="320" r:id="rId43"/>
    <p:sldId id="321" r:id="rId44"/>
    <p:sldId id="322" r:id="rId45"/>
    <p:sldId id="323" r:id="rId46"/>
    <p:sldId id="324" r:id="rId47"/>
    <p:sldId id="325" r:id="rId48"/>
    <p:sldId id="338" r:id="rId49"/>
    <p:sldId id="339" r:id="rId50"/>
    <p:sldId id="340" r:id="rId51"/>
    <p:sldId id="329" r:id="rId52"/>
    <p:sldId id="283" r:id="rId5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CD0A66-40DC-473F-B351-EC26A4A9FAC2}" v="133" dt="2023-02-13T22:09:10.449"/>
    <p1510:client id="{955AFC1E-5AC6-4C6F-BB75-67FE65FE768E}" v="159" dt="2023-02-13T22:56:44.623"/>
    <p1510:client id="{EEEE8F54-369E-48F4-B24A-5AF112704235}" v="27" dt="2023-02-13T22:19:11.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ru-RU"/>
              <a:t>Образец заголовка</a:t>
            </a:r>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p>
        </p:txBody>
      </p:sp>
      <p:sp>
        <p:nvSpPr>
          <p:cNvPr id="4" name="Дата 3"/>
          <p:cNvSpPr>
            <a:spLocks noGrp="1"/>
          </p:cNvSpPr>
          <p:nvPr>
            <p:ph type="dt" sz="half" idx="10"/>
          </p:nvPr>
        </p:nvSpPr>
        <p:spPr/>
        <p:txBody>
          <a:bodyPr/>
          <a:lstStyle/>
          <a:p>
            <a:fld id="{820BB889-9D34-4BBB-8EBF-7B432ADE08F0}" type="datetimeFigureOut">
              <a:rPr lang="ru-RU" smtClean="0"/>
              <a:t>13.02.2023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6087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20BB889-9D34-4BBB-8EBF-7B432ADE08F0}" type="datetimeFigureOut">
              <a:rPr lang="ru-RU" smtClean="0"/>
              <a:t>13.02.2023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35800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4907757" y="365125"/>
            <a:ext cx="1478756"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71488" y="365125"/>
            <a:ext cx="4321969"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20BB889-9D34-4BBB-8EBF-7B432ADE08F0}" type="datetimeFigureOut">
              <a:rPr lang="ru-RU" smtClean="0"/>
              <a:t>13.02.2023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1227074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820BB889-9D34-4BBB-8EBF-7B432ADE08F0}" type="datetimeFigureOut">
              <a:rPr lang="ru-RU" smtClean="0"/>
              <a:t>13.02.2023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3844265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9"/>
            <a:ext cx="7886700" cy="2852737"/>
          </a:xfrm>
        </p:spPr>
        <p:txBody>
          <a:bodyPr anchor="b"/>
          <a:lstStyle>
            <a:lvl1pPr>
              <a:defRPr sz="4500"/>
            </a:lvl1pPr>
          </a:lstStyle>
          <a:p>
            <a:r>
              <a:rPr lang="ru-RU"/>
              <a:t>Образец заголовка</a:t>
            </a:r>
          </a:p>
        </p:txBody>
      </p:sp>
      <p:sp>
        <p:nvSpPr>
          <p:cNvPr id="3" name="Текст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820BB889-9D34-4BBB-8EBF-7B432ADE08F0}" type="datetimeFigureOut">
              <a:rPr lang="ru-RU" smtClean="0"/>
              <a:t>13.02.2023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159550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71487" y="1825625"/>
            <a:ext cx="2900363"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3486150" y="1825625"/>
            <a:ext cx="2900363"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820BB889-9D34-4BBB-8EBF-7B432ADE08F0}" type="datetimeFigureOut">
              <a:rPr lang="ru-RU" smtClean="0"/>
              <a:t>13.02.2023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349083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65126"/>
            <a:ext cx="7886700" cy="1325563"/>
          </a:xfrm>
        </p:spPr>
        <p:txBody>
          <a:bodyPr/>
          <a:lstStyle/>
          <a:p>
            <a:r>
              <a:rPr lang="ru-RU"/>
              <a:t>Образец заголовка</a:t>
            </a:r>
          </a:p>
        </p:txBody>
      </p:sp>
      <p:sp>
        <p:nvSpPr>
          <p:cNvPr id="3" name="Текст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820BB889-9D34-4BBB-8EBF-7B432ADE08F0}" type="datetimeFigureOut">
              <a:rPr lang="ru-RU" smtClean="0"/>
              <a:t>13.02.2023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28600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20BB889-9D34-4BBB-8EBF-7B432ADE08F0}" type="datetimeFigureOut">
              <a:rPr lang="ru-RU" smtClean="0"/>
              <a:t>13.02.2023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130435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820BB889-9D34-4BBB-8EBF-7B432ADE08F0}" type="datetimeFigureOut">
              <a:rPr lang="ru-RU" smtClean="0"/>
              <a:t>13.02.2023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37492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a:t>Образец заголовка</a:t>
            </a:r>
          </a:p>
        </p:txBody>
      </p:sp>
      <p:sp>
        <p:nvSpPr>
          <p:cNvPr id="3" name="Объект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820BB889-9D34-4BBB-8EBF-7B432ADE08F0}" type="datetimeFigureOut">
              <a:rPr lang="ru-RU" smtClean="0"/>
              <a:t>13.02.2023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69101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a:t>Образец заголовка</a:t>
            </a:r>
          </a:p>
        </p:txBody>
      </p:sp>
      <p:sp>
        <p:nvSpPr>
          <p:cNvPr id="3" name="Рисунок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ru-RU"/>
              <a:t>Вставка рисунка</a:t>
            </a:r>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820BB889-9D34-4BBB-8EBF-7B432ADE08F0}" type="datetimeFigureOut">
              <a:rPr lang="ru-RU" smtClean="0"/>
              <a:t>13.02.2023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934140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0BB889-9D34-4BBB-8EBF-7B432ADE08F0}" type="datetimeFigureOut">
              <a:rPr lang="ru-RU" smtClean="0"/>
              <a:t>13.02.2023</a:t>
            </a:fld>
            <a:endParaRPr lang="ru-RU"/>
          </a:p>
        </p:txBody>
      </p:sp>
      <p:sp>
        <p:nvSpPr>
          <p:cNvPr id="5" name="Нижний колонтитул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173F88-3387-453B-9303-AC0210B95CB8}" type="slidenum">
              <a:rPr lang="ru-RU" smtClean="0"/>
              <a:t>‹#›</a:t>
            </a:fld>
            <a:endParaRPr lang="ru-RU"/>
          </a:p>
        </p:txBody>
      </p:sp>
      <p:pic>
        <p:nvPicPr>
          <p:cNvPr id="7" name="Рисунок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9718058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p:cNvSpPr>
            <a:spLocks noGrp="1"/>
          </p:cNvSpPr>
          <p:nvPr>
            <p:ph type="ctrTitle"/>
          </p:nvPr>
        </p:nvSpPr>
        <p:spPr>
          <a:xfrm>
            <a:off x="621506" y="836337"/>
            <a:ext cx="7900987" cy="817403"/>
          </a:xfrm>
        </p:spPr>
        <p:txBody>
          <a:bodyPr anchor="b">
            <a:noAutofit/>
          </a:bodyPr>
          <a:lstStyle/>
          <a:p>
            <a:br>
              <a:rPr lang="en-US" sz="2800" b="1">
                <a:latin typeface="Bookman Old Style"/>
              </a:rPr>
            </a:br>
            <a:r>
              <a:rPr lang="en-US" sz="2800" b="1">
                <a:latin typeface="Bookman Old Style"/>
              </a:rPr>
              <a:t>TOPIC 2:</a:t>
            </a:r>
            <a:br>
              <a:rPr lang="en-US" sz="2800" b="1">
                <a:latin typeface="Bookman Old Style"/>
              </a:rPr>
            </a:br>
            <a:br>
              <a:rPr lang="en-US" sz="2800" b="1">
                <a:latin typeface="Bookman Old Style"/>
              </a:rPr>
            </a:br>
            <a:r>
              <a:rPr lang="en-US" sz="2800" b="1">
                <a:latin typeface="Bookman Old Style"/>
              </a:rPr>
              <a:t>THE ANALYSIS AND DESIGN OF WORK</a:t>
            </a:r>
            <a:endParaRPr lang="ru-RU" sz="2800" b="1">
              <a:latin typeface="Bookman Old Style"/>
            </a:endParaRPr>
          </a:p>
        </p:txBody>
      </p:sp>
      <p:pic>
        <p:nvPicPr>
          <p:cNvPr id="3" name="Picture 2" descr="Картинки по запросу work"/>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42925" y="2595779"/>
            <a:ext cx="8058150" cy="346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81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45B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Картинки по запросу Job analysis"/>
          <p:cNvPicPr/>
          <p:nvPr/>
        </p:nvPicPr>
        <p:blipFill>
          <a:blip r:embed="rId2">
            <a:extLst>
              <a:ext uri="{28A0092B-C50C-407E-A947-70E740481C1C}">
                <a14:useLocalDpi xmlns:a14="http://schemas.microsoft.com/office/drawing/2010/main" val="0"/>
              </a:ext>
            </a:extLst>
          </a:blip>
          <a:stretch>
            <a:fillRect/>
          </a:stretch>
        </p:blipFill>
        <p:spPr bwMode="auto">
          <a:xfrm>
            <a:off x="1090083" y="643467"/>
            <a:ext cx="6963832" cy="5571066"/>
          </a:xfrm>
          <a:prstGeom prst="rect">
            <a:avLst/>
          </a:prstGeom>
          <a:noFill/>
        </p:spPr>
      </p:pic>
    </p:spTree>
    <p:extLst>
      <p:ext uri="{BB962C8B-B14F-4D97-AF65-F5344CB8AC3E}">
        <p14:creationId xmlns:p14="http://schemas.microsoft.com/office/powerpoint/2010/main" val="407735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Картинки по запросу Job analysis"/>
          <p:cNvPicPr/>
          <p:nvPr/>
        </p:nvPicPr>
        <p:blipFill>
          <a:blip r:embed="rId2">
            <a:extLst>
              <a:ext uri="{28A0092B-C50C-407E-A947-70E740481C1C}">
                <a14:useLocalDpi xmlns:a14="http://schemas.microsoft.com/office/drawing/2010/main" val="0"/>
              </a:ext>
            </a:extLst>
          </a:blip>
          <a:stretch>
            <a:fillRect/>
          </a:stretch>
        </p:blipFill>
        <p:spPr bwMode="auto">
          <a:xfrm>
            <a:off x="482600" y="1547876"/>
            <a:ext cx="8178799" cy="3762247"/>
          </a:xfrm>
          <a:prstGeom prst="rect">
            <a:avLst/>
          </a:prstGeom>
          <a:noFill/>
        </p:spPr>
      </p:pic>
    </p:spTree>
    <p:extLst>
      <p:ext uri="{BB962C8B-B14F-4D97-AF65-F5344CB8AC3E}">
        <p14:creationId xmlns:p14="http://schemas.microsoft.com/office/powerpoint/2010/main" val="309815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B27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8203" name="Straight Connector 820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B27266"/>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549178" y="4277356"/>
            <a:ext cx="8012527" cy="1540782"/>
          </a:xfrm>
        </p:spPr>
        <p:txBody>
          <a:bodyPr vert="horz" lIns="91440" tIns="45720" rIns="91440" bIns="45720" rtlCol="0" anchor="b">
            <a:normAutofit fontScale="90000"/>
          </a:bodyPr>
          <a:lstStyle/>
          <a:p>
            <a:pPr algn="ctr" defTabSz="914400"/>
            <a:r>
              <a:rPr lang="en-US" sz="2400" b="1">
                <a:solidFill>
                  <a:srgbClr val="B27266"/>
                </a:solidFill>
                <a:latin typeface="Bookman Old Style"/>
              </a:rPr>
              <a:t>job descriptions</a:t>
            </a:r>
            <a:r>
              <a:rPr lang="en-US" sz="2400">
                <a:solidFill>
                  <a:srgbClr val="B27266"/>
                </a:solidFill>
                <a:latin typeface="Bookman Old Style"/>
              </a:rPr>
              <a:t> – is a written statement explaining why a job exists, what the job-holder actually does, how he or she does it, and under what conditions the job is performed;</a:t>
            </a:r>
            <a:br>
              <a:rPr lang="en-US" sz="2400">
                <a:latin typeface="Bookman Old Style"/>
              </a:rPr>
            </a:br>
            <a:endParaRPr lang="en-US" sz="2400">
              <a:solidFill>
                <a:srgbClr val="B27266"/>
              </a:solidFill>
              <a:latin typeface="Bookman Old Style"/>
            </a:endParaRPr>
          </a:p>
        </p:txBody>
      </p:sp>
      <p:pic>
        <p:nvPicPr>
          <p:cNvPr id="8194" name="Picture 2" descr="Картинки по запросу job description"/>
          <p:cNvPicPr>
            <a:picLocks noChangeAspect="1" noChangeArrowheads="1"/>
          </p:cNvPicPr>
          <p:nvPr/>
        </p:nvPicPr>
        <p:blipFill rotWithShape="1">
          <a:blip r:embed="rId2">
            <a:extLst>
              <a:ext uri="{28A0092B-C50C-407E-A947-70E740481C1C}">
                <a14:useLocalDpi xmlns:a14="http://schemas.microsoft.com/office/drawing/2010/main" val="0"/>
              </a:ext>
            </a:extLst>
          </a:blip>
          <a:srcRect l="10708" r="4175" b="1"/>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54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Картинки по запросу job specifications"/>
          <p:cNvPicPr>
            <a:picLocks noChangeAspect="1" noChangeArrowheads="1"/>
          </p:cNvPicPr>
          <p:nvPr/>
        </p:nvPicPr>
        <p:blipFill rotWithShape="1">
          <a:blip r:embed="rId2">
            <a:extLst>
              <a:ext uri="{28A0092B-C50C-407E-A947-70E740481C1C}">
                <a14:useLocalDpi xmlns:a14="http://schemas.microsoft.com/office/drawing/2010/main" val="0"/>
              </a:ext>
            </a:extLst>
          </a:blip>
          <a:srcRect l="65" r="28835"/>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358485" y="1122363"/>
            <a:ext cx="3017520" cy="3204134"/>
          </a:xfrm>
        </p:spPr>
        <p:txBody>
          <a:bodyPr vert="horz" lIns="91440" tIns="45720" rIns="91440" bIns="45720" rtlCol="0" anchor="b">
            <a:normAutofit fontScale="90000"/>
          </a:bodyPr>
          <a:lstStyle/>
          <a:p>
            <a:pPr defTabSz="914400"/>
            <a:r>
              <a:rPr lang="en-US" sz="2000" b="1">
                <a:latin typeface="Bookman Old Style"/>
              </a:rPr>
              <a:t>job specifications or person specification</a:t>
            </a:r>
            <a:r>
              <a:rPr lang="en-US" sz="2000">
                <a:latin typeface="Bookman Old Style"/>
              </a:rPr>
              <a:t> is derived from the job description. It identifies the experience, qualifications, skills, abilities and knowledge, personal qualities and special requirement needed </a:t>
            </a:r>
            <a:r>
              <a:rPr lang="en-US" sz="2000" err="1">
                <a:latin typeface="Bookman Old Style"/>
              </a:rPr>
              <a:t>ti</a:t>
            </a:r>
            <a:r>
              <a:rPr lang="en-US" sz="2000">
                <a:latin typeface="Bookman Old Style"/>
              </a:rPr>
              <a:t> successfully perform the job;</a:t>
            </a:r>
            <a:br>
              <a:rPr lang="en-US" sz="2000">
                <a:latin typeface="Bookman Old Style"/>
              </a:rPr>
            </a:br>
            <a:endParaRPr lang="en-US" sz="2000">
              <a:latin typeface="Bookman Old Style"/>
            </a:endParaRPr>
          </a:p>
        </p:txBody>
      </p:sp>
      <p:sp>
        <p:nvSpPr>
          <p:cNvPr id="9227" name="Rectangle 92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29" name="Rectangle 92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47713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Картинки по запросу job design"/>
          <p:cNvPicPr>
            <a:picLocks noChangeAspect="1" noChangeArrowheads="1"/>
          </p:cNvPicPr>
          <p:nvPr/>
        </p:nvPicPr>
        <p:blipFill rotWithShape="1">
          <a:blip r:embed="rId2">
            <a:extLst>
              <a:ext uri="{28A0092B-C50C-407E-A947-70E740481C1C}">
                <a14:useLocalDpi xmlns:a14="http://schemas.microsoft.com/office/drawing/2010/main" val="0"/>
              </a:ext>
            </a:extLst>
          </a:blip>
          <a:srcRect r="520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1024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358485" y="1122363"/>
            <a:ext cx="3017520" cy="3204134"/>
          </a:xfrm>
        </p:spPr>
        <p:txBody>
          <a:bodyPr vert="horz" lIns="91440" tIns="45720" rIns="91440" bIns="45720" rtlCol="0" anchor="b">
            <a:normAutofit fontScale="90000"/>
          </a:bodyPr>
          <a:lstStyle/>
          <a:p>
            <a:pPr defTabSz="914400"/>
            <a:r>
              <a:rPr lang="en-US" sz="2600" b="1">
                <a:latin typeface="Bookman Old Style"/>
              </a:rPr>
              <a:t>job design</a:t>
            </a:r>
            <a:r>
              <a:rPr lang="en-US" sz="2600">
                <a:latin typeface="Bookman Old Style"/>
              </a:rPr>
              <a:t> – job design identifies what work must be performed, how it will be performed, where it is to be performed and who will perform it.</a:t>
            </a:r>
          </a:p>
        </p:txBody>
      </p:sp>
      <p:sp>
        <p:nvSpPr>
          <p:cNvPr id="10251" name="Rectangle 102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53" name="Rectangle 102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7414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Картинки по запросу organizational structure"/>
          <p:cNvPicPr>
            <a:picLocks noChangeAspect="1" noChangeArrowheads="1"/>
          </p:cNvPicPr>
          <p:nvPr/>
        </p:nvPicPr>
        <p:blipFill rotWithShape="1">
          <a:blip r:embed="rId2">
            <a:extLst>
              <a:ext uri="{28A0092B-C50C-407E-A947-70E740481C1C}">
                <a14:useLocalDpi xmlns:a14="http://schemas.microsoft.com/office/drawing/2010/main" val="0"/>
              </a:ext>
            </a:extLst>
          </a:blip>
          <a:srcRect l="4509" r="24391"/>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3" name="Rectangle 112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368254" y="1122363"/>
            <a:ext cx="3212904" cy="3204134"/>
          </a:xfrm>
        </p:spPr>
        <p:txBody>
          <a:bodyPr vert="horz" lIns="91440" tIns="45720" rIns="91440" bIns="45720" rtlCol="0" anchor="b">
            <a:normAutofit fontScale="90000"/>
          </a:bodyPr>
          <a:lstStyle/>
          <a:p>
            <a:pPr defTabSz="914400"/>
            <a:r>
              <a:rPr lang="en-US" sz="2000" b="1">
                <a:latin typeface="Bookman Old Style"/>
              </a:rPr>
              <a:t>organizational structure and design</a:t>
            </a:r>
            <a:r>
              <a:rPr lang="en-US" sz="2000">
                <a:latin typeface="Bookman Old Style"/>
              </a:rPr>
              <a:t> – job analysis by clarifying job requirements and the inter relationships among jobs means content and tasks duties and responsibilities at all levels can be specified, thus promoting efficiency by minimizing overlap or duplication.</a:t>
            </a:r>
          </a:p>
        </p:txBody>
      </p:sp>
      <p:sp>
        <p:nvSpPr>
          <p:cNvPr id="11275" name="Rectangle 112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77" name="Rectangle 112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2139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2" name="Rectangle 12294">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923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3" name="Rectangle 12296">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2294" name="Straight Connector 12298">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923E2A"/>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832485" y="4277356"/>
            <a:ext cx="7778066" cy="1540782"/>
          </a:xfrm>
        </p:spPr>
        <p:txBody>
          <a:bodyPr vert="horz" lIns="91440" tIns="45720" rIns="91440" bIns="45720" rtlCol="0" anchor="b">
            <a:normAutofit fontScale="90000"/>
          </a:bodyPr>
          <a:lstStyle/>
          <a:p>
            <a:pPr algn="ctr" defTabSz="914400"/>
            <a:r>
              <a:rPr lang="en-US" sz="3100" b="1">
                <a:solidFill>
                  <a:srgbClr val="923E2A"/>
                </a:solidFill>
                <a:latin typeface="Bookman Old Style"/>
              </a:rPr>
              <a:t>HR or personnel planning</a:t>
            </a:r>
            <a:r>
              <a:rPr lang="en-US" sz="3100">
                <a:solidFill>
                  <a:srgbClr val="923E2A"/>
                </a:solidFill>
                <a:latin typeface="Bookman Old Style"/>
              </a:rPr>
              <a:t> involves getting the right number of qualified people into the right job at the right time. </a:t>
            </a:r>
          </a:p>
        </p:txBody>
      </p:sp>
      <p:pic>
        <p:nvPicPr>
          <p:cNvPr id="12290" name="Picture 2" descr="Картинки по запросу HR or personnel planning"/>
          <p:cNvPicPr>
            <a:picLocks noChangeAspect="1" noChangeArrowheads="1"/>
          </p:cNvPicPr>
          <p:nvPr/>
        </p:nvPicPr>
        <p:blipFill rotWithShape="1">
          <a:blip r:embed="rId2">
            <a:extLst>
              <a:ext uri="{28A0092B-C50C-407E-A947-70E740481C1C}">
                <a14:useLocalDpi xmlns:a14="http://schemas.microsoft.com/office/drawing/2010/main" val="0"/>
              </a:ext>
            </a:extLst>
          </a:blip>
          <a:srcRect t="7449" r="2" b="16318"/>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6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3" name="Rectangle 13322">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498538" y="679730"/>
            <a:ext cx="3470918" cy="3932729"/>
          </a:xfrm>
        </p:spPr>
        <p:txBody>
          <a:bodyPr vert="horz" lIns="91440" tIns="45720" rIns="91440" bIns="45720" rtlCol="0" anchor="b">
            <a:normAutofit fontScale="90000"/>
          </a:bodyPr>
          <a:lstStyle/>
          <a:p>
            <a:pPr defTabSz="914400"/>
            <a:r>
              <a:rPr lang="en-US" sz="2400" b="1" kern="1200">
                <a:latin typeface="Bookman Old Style"/>
              </a:rPr>
              <a:t>recruitment</a:t>
            </a:r>
            <a:r>
              <a:rPr lang="en-US" sz="2400" kern="1200">
                <a:latin typeface="Bookman Old Style"/>
              </a:rPr>
              <a:t> – job analysis information helps the HR Manager attract better qualified candidates by identifying who to recruit and how and where to recruit them by establishing the job requirements that must meet. </a:t>
            </a:r>
          </a:p>
        </p:txBody>
      </p:sp>
      <p:grpSp>
        <p:nvGrpSpPr>
          <p:cNvPr id="13325" name="Group 1332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9" y="2733628"/>
            <a:ext cx="1340409" cy="5777807"/>
            <a:chOff x="329184" y="2"/>
            <a:chExt cx="524256" cy="5777807"/>
          </a:xfrm>
        </p:grpSpPr>
        <p:cxnSp>
          <p:nvCxnSpPr>
            <p:cNvPr id="13326" name="Straight Connector 1332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327" name="Rectangle 133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29" name="Rectangle 133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467" y="372533"/>
            <a:ext cx="4587584"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947" y="1985399"/>
            <a:ext cx="4206623" cy="288720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Картинки по запросу recruit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5" descr="Картинки по запросу recruit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35557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Заголовок 1"/>
          <p:cNvSpPr>
            <a:spLocks noGrp="1"/>
          </p:cNvSpPr>
          <p:nvPr>
            <p:ph type="title"/>
          </p:nvPr>
        </p:nvSpPr>
        <p:spPr>
          <a:xfrm>
            <a:off x="482601" y="643467"/>
            <a:ext cx="4315361" cy="4567137"/>
          </a:xfrm>
        </p:spPr>
        <p:txBody>
          <a:bodyPr vert="horz" lIns="91440" tIns="45720" rIns="91440" bIns="45720" rtlCol="0" anchor="b">
            <a:normAutofit/>
          </a:bodyPr>
          <a:lstStyle/>
          <a:p>
            <a:pPr defTabSz="914400"/>
            <a:r>
              <a:rPr lang="en-US" sz="3200" b="1">
                <a:latin typeface="Bookman Old Style"/>
              </a:rPr>
              <a:t>selection – </a:t>
            </a:r>
            <a:r>
              <a:rPr lang="en-US" sz="3200">
                <a:latin typeface="Bookman Old Style"/>
              </a:rPr>
              <a:t>job analysis information identifies what the job is by defining what duties and responsibilities must be performed.  </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4955" r="19835"/>
          <a:stretch/>
        </p:blipFill>
        <p:spPr bwMode="auto">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356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Картинки по запросу job orienta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07" r="29330" b="6683"/>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69" name="Rectangle 1536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Заголовок 1"/>
          <p:cNvSpPr>
            <a:spLocks noGrp="1"/>
          </p:cNvSpPr>
          <p:nvPr>
            <p:ph type="title"/>
          </p:nvPr>
        </p:nvSpPr>
        <p:spPr>
          <a:xfrm>
            <a:off x="358485" y="1122363"/>
            <a:ext cx="3017520" cy="3204134"/>
          </a:xfrm>
        </p:spPr>
        <p:txBody>
          <a:bodyPr vert="horz" lIns="91440" tIns="45720" rIns="91440" bIns="45720" rtlCol="0" anchor="b">
            <a:normAutofit fontScale="90000"/>
          </a:bodyPr>
          <a:lstStyle/>
          <a:p>
            <a:pPr defTabSz="914400"/>
            <a:r>
              <a:rPr lang="en-US" sz="2000" b="1">
                <a:latin typeface="Bookman Old Style"/>
              </a:rPr>
              <a:t>job orientation – </a:t>
            </a:r>
            <a:r>
              <a:rPr lang="en-US" sz="2000">
                <a:latin typeface="Bookman Old Style"/>
              </a:rPr>
              <a:t>a part of the orientation process in which a new employee is introduced to coworkers, and is given information such as working hours, place of work, performance standards, benefits and facilities, and names of the immediate and other officers;</a:t>
            </a:r>
          </a:p>
        </p:txBody>
      </p:sp>
      <p:sp>
        <p:nvSpPr>
          <p:cNvPr id="15371" name="Rectangle 1537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373" name="Rectangle 1537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59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3"/>
          <p:cNvSpPr>
            <a:spLocks noGrp="1"/>
          </p:cNvSpPr>
          <p:nvPr>
            <p:ph type="title"/>
          </p:nvPr>
        </p:nvSpPr>
        <p:spPr>
          <a:xfrm>
            <a:off x="5059971" y="1783959"/>
            <a:ext cx="3483937" cy="2889114"/>
          </a:xfrm>
        </p:spPr>
        <p:txBody>
          <a:bodyPr vert="horz" lIns="91440" tIns="45720" rIns="91440" bIns="45720" rtlCol="0" anchor="b">
            <a:normAutofit/>
          </a:bodyPr>
          <a:lstStyle/>
          <a:p>
            <a:pPr defTabSz="914400"/>
            <a:r>
              <a:rPr lang="en-US" sz="6000" b="1" kern="1200">
                <a:solidFill>
                  <a:schemeClr val="bg1"/>
                </a:solidFill>
                <a:latin typeface="Bookman Old Style"/>
              </a:rPr>
              <a:t>1.	Job analysis</a:t>
            </a:r>
          </a:p>
        </p:txBody>
      </p:sp>
      <p:sp>
        <p:nvSpPr>
          <p:cNvPr id="15" name="Freeform: Shape 1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811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9" descr="C:\Users\admin\Desktop\gbgfhhxv vbn\Без названия.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7009" l="3256" r="91628">
                        <a14:foregroundMark x1="40465" y1="52564" x2="40465" y2="52564"/>
                        <a14:foregroundMark x1="58140" y1="51282" x2="58140" y2="51282"/>
                        <a14:foregroundMark x1="58140" y1="51282" x2="58140" y2="51282"/>
                        <a14:foregroundMark x1="54884" y1="54274" x2="54884" y2="54274"/>
                        <a14:foregroundMark x1="54884" y1="54274" x2="54884" y2="54274"/>
                        <a14:foregroundMark x1="54884" y1="54274" x2="54884" y2="54274"/>
                        <a14:foregroundMark x1="54884" y1="54274" x2="54884" y2="54274"/>
                        <a14:foregroundMark x1="59535" y1="55128" x2="59535" y2="55128"/>
                        <a14:foregroundMark x1="40465" y1="56410" x2="40465" y2="56410"/>
                        <a14:foregroundMark x1="33488" y1="51709" x2="33488" y2="51709"/>
                        <a14:foregroundMark x1="44651" y1="50855" x2="44651" y2="50855"/>
                        <a14:foregroundMark x1="34419" y1="49573" x2="34419" y2="49573"/>
                        <a14:foregroundMark x1="32093" y1="52991" x2="32093" y2="52991"/>
                        <a14:foregroundMark x1="32093" y1="52991" x2="32093" y2="52991"/>
                        <a14:foregroundMark x1="32558" y1="50000" x2="32558" y2="50000"/>
                        <a14:foregroundMark x1="35349" y1="49145" x2="35349" y2="49145"/>
                      </a14:backgroundRemoval>
                    </a14:imgEffect>
                  </a14:imgLayer>
                </a14:imgProps>
              </a:ext>
              <a:ext uri="{28A0092B-C50C-407E-A947-70E740481C1C}">
                <a14:useLocalDpi xmlns:a14="http://schemas.microsoft.com/office/drawing/2010/main" val="0"/>
              </a:ext>
            </a:extLst>
          </a:blip>
          <a:stretch>
            <a:fillRect/>
          </a:stretch>
        </p:blipFill>
        <p:spPr bwMode="auto">
          <a:xfrm>
            <a:off x="314536" y="1092830"/>
            <a:ext cx="3035882" cy="330416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Картинки по запросу вопро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6" descr="Картинки по запросу вопрос"/>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8" descr="Картинки по запросу вопрос"/>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114608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Картинки по запросу performance standards"/>
          <p:cNvPicPr>
            <a:picLocks noChangeAspect="1" noChangeArrowheads="1"/>
          </p:cNvPicPr>
          <p:nvPr/>
        </p:nvPicPr>
        <p:blipFill rotWithShape="1">
          <a:blip r:embed="rId2">
            <a:extLst>
              <a:ext uri="{28A0092B-C50C-407E-A947-70E740481C1C}">
                <a14:useLocalDpi xmlns:a14="http://schemas.microsoft.com/office/drawing/2010/main" val="0"/>
              </a:ext>
            </a:extLst>
          </a:blip>
          <a:srcRect r="14096"/>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16393" name="Rectangle 1639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358485" y="1122363"/>
            <a:ext cx="3017520" cy="3204134"/>
          </a:xfrm>
        </p:spPr>
        <p:txBody>
          <a:bodyPr vert="horz" lIns="91440" tIns="45720" rIns="91440" bIns="45720" rtlCol="0" anchor="b">
            <a:normAutofit fontScale="90000"/>
          </a:bodyPr>
          <a:lstStyle/>
          <a:p>
            <a:pPr defTabSz="914400"/>
            <a:r>
              <a:rPr lang="en-US" sz="1700" b="1">
                <a:latin typeface="Bookman Old Style"/>
              </a:rPr>
              <a:t>performance standards and performance appraisal</a:t>
            </a:r>
            <a:r>
              <a:rPr lang="en-US" sz="1700">
                <a:latin typeface="Bookman Old Style"/>
              </a:rPr>
              <a:t> – deals with getting information about how well each employee is performing his or her job in order to reward those who are effective, improve the performance of those who are ineffective, or provide a written justification for why the poor performer should be disciplined.</a:t>
            </a:r>
          </a:p>
        </p:txBody>
      </p:sp>
      <p:sp>
        <p:nvSpPr>
          <p:cNvPr id="16395" name="Rectangle 1639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397" name="Rectangle 1639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88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Заголовок 2"/>
          <p:cNvSpPr>
            <a:spLocks noGrp="1"/>
          </p:cNvSpPr>
          <p:nvPr>
            <p:ph type="title"/>
          </p:nvPr>
        </p:nvSpPr>
        <p:spPr>
          <a:xfrm>
            <a:off x="6950931" y="2023110"/>
            <a:ext cx="1852218" cy="2846070"/>
          </a:xfrm>
        </p:spPr>
        <p:txBody>
          <a:bodyPr vert="horz" lIns="91440" tIns="45720" rIns="91440" bIns="45720" rtlCol="0" anchor="ctr">
            <a:normAutofit/>
          </a:bodyPr>
          <a:lstStyle/>
          <a:p>
            <a:pPr defTabSz="914400"/>
            <a:r>
              <a:rPr lang="en-US" sz="1500" b="1" kern="1200">
                <a:latin typeface="Bookman Old Style"/>
              </a:rPr>
              <a:t>training and development </a:t>
            </a:r>
            <a:r>
              <a:rPr lang="en-US" sz="1500" kern="1200">
                <a:latin typeface="Bookman Old Style"/>
              </a:rPr>
              <a:t>– it’s a function concerned with organizational activity aimed at bettering the job performance of individuals and groups in organizational settings.</a:t>
            </a:r>
            <a:r>
              <a:rPr lang="en-US" sz="1500">
                <a:latin typeface="Bookman Old Style"/>
              </a:rPr>
              <a:t> </a:t>
            </a:r>
            <a:endParaRPr lang="en-US" sz="1500" kern="1200">
              <a:latin typeface="Bookman Old Style"/>
            </a:endParaRPr>
          </a:p>
        </p:txBody>
      </p:sp>
      <p:sp>
        <p:nvSpPr>
          <p:cNvPr id="17417" name="Rectangle 174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9" name="Rectangle 174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0" name="Picture 2" descr="Картинки по запросу training and developmen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928" y="1866734"/>
            <a:ext cx="5706228" cy="3195487"/>
          </a:xfrm>
          <a:prstGeom prst="rect">
            <a:avLst/>
          </a:prstGeom>
          <a:noFill/>
          <a:extLst>
            <a:ext uri="{909E8E84-426E-40DD-AFC4-6F175D3DCCD1}">
              <a14:hiddenFill xmlns:a14="http://schemas.microsoft.com/office/drawing/2010/main">
                <a:solidFill>
                  <a:srgbClr val="FFFFFF"/>
                </a:solidFill>
              </a14:hiddenFill>
            </a:ext>
          </a:extLst>
        </p:spPr>
      </p:pic>
      <p:sp>
        <p:nvSpPr>
          <p:cNvPr id="17421" name="Rectangle 174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450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498538" y="679730"/>
            <a:ext cx="3324379" cy="3932729"/>
          </a:xfrm>
        </p:spPr>
        <p:txBody>
          <a:bodyPr vert="horz" lIns="91440" tIns="45720" rIns="91440" bIns="45720" rtlCol="0" anchor="b">
            <a:normAutofit fontScale="90000"/>
          </a:bodyPr>
          <a:lstStyle/>
          <a:p>
            <a:pPr defTabSz="914400"/>
            <a:r>
              <a:rPr lang="en-US" sz="2900" b="1" kern="1200">
                <a:latin typeface="Bookman Old Style"/>
              </a:rPr>
              <a:t>career planning and development</a:t>
            </a:r>
            <a:r>
              <a:rPr lang="en-US" sz="2900" kern="1200">
                <a:latin typeface="Bookman Old Style"/>
              </a:rPr>
              <a:t> – entails matching an individual’s skills and aspirations with opportunities that are or may become available in the organization.</a:t>
            </a:r>
          </a:p>
        </p:txBody>
      </p:sp>
      <p:grpSp>
        <p:nvGrpSpPr>
          <p:cNvPr id="18441" name="Group 1844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9" y="2733628"/>
            <a:ext cx="1340409" cy="5777807"/>
            <a:chOff x="329184" y="2"/>
            <a:chExt cx="524256" cy="5777807"/>
          </a:xfrm>
        </p:grpSpPr>
        <p:cxnSp>
          <p:nvCxnSpPr>
            <p:cNvPr id="18442" name="Straight Connector 1844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443" name="Rectangle 1844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45" name="Rectangle 1844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467" y="372533"/>
            <a:ext cx="4587584"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Картинки по запросу career planni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947" y="1851516"/>
            <a:ext cx="4206623" cy="315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058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3" name="Rectangle 1946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6950931" y="2032879"/>
            <a:ext cx="2008525" cy="2855839"/>
          </a:xfrm>
        </p:spPr>
        <p:txBody>
          <a:bodyPr vert="horz" lIns="91440" tIns="45720" rIns="91440" bIns="45720" rtlCol="0" anchor="ctr">
            <a:normAutofit fontScale="90000"/>
          </a:bodyPr>
          <a:lstStyle/>
          <a:p>
            <a:pPr defTabSz="914400"/>
            <a:r>
              <a:rPr lang="en-US" sz="2000" b="1">
                <a:latin typeface="Bookman Old Style"/>
              </a:rPr>
              <a:t> </a:t>
            </a:r>
            <a:r>
              <a:rPr lang="en-US" sz="2000" b="1" kern="1200">
                <a:latin typeface="Bookman Old Style"/>
              </a:rPr>
              <a:t>job evaluation </a:t>
            </a:r>
            <a:r>
              <a:rPr lang="en-US" sz="2000" kern="1200">
                <a:latin typeface="Bookman Old Style"/>
              </a:rPr>
              <a:t>– is a systematic way of determining the value/worth of a job in relation to other jobs in an organization.</a:t>
            </a:r>
            <a:r>
              <a:rPr lang="en-US" sz="2000">
                <a:latin typeface="Bookman Old Style"/>
              </a:rPr>
              <a:t> </a:t>
            </a:r>
            <a:endParaRPr lang="en-US" sz="2000" kern="1200">
              <a:latin typeface="Bookman Old Style"/>
            </a:endParaRPr>
          </a:p>
        </p:txBody>
      </p:sp>
      <p:sp>
        <p:nvSpPr>
          <p:cNvPr id="19465" name="Rectangle 1946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7" name="Rectangle 1946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Картинки по запросу job evaluation"/>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928" y="2037921"/>
            <a:ext cx="5706228" cy="2853114"/>
          </a:xfrm>
          <a:prstGeom prst="rect">
            <a:avLst/>
          </a:prstGeom>
          <a:noFill/>
          <a:extLst>
            <a:ext uri="{909E8E84-426E-40DD-AFC4-6F175D3DCCD1}">
              <a14:hiddenFill xmlns:a14="http://schemas.microsoft.com/office/drawing/2010/main">
                <a:solidFill>
                  <a:srgbClr val="FFFFFF"/>
                </a:solidFill>
              </a14:hiddenFill>
            </a:ext>
          </a:extLst>
        </p:spPr>
      </p:pic>
      <p:sp>
        <p:nvSpPr>
          <p:cNvPr id="19469" name="Rectangle 1946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043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6950931" y="2023110"/>
            <a:ext cx="1852218" cy="2846070"/>
          </a:xfrm>
        </p:spPr>
        <p:txBody>
          <a:bodyPr vert="horz" lIns="91440" tIns="45720" rIns="91440" bIns="45720" rtlCol="0" anchor="ctr">
            <a:normAutofit fontScale="90000"/>
          </a:bodyPr>
          <a:lstStyle/>
          <a:p>
            <a:pPr defTabSz="914400"/>
            <a:r>
              <a:rPr lang="en-US" sz="2200" b="1" kern="1200">
                <a:latin typeface="Bookman Old Style"/>
              </a:rPr>
              <a:t>compensation and benefits</a:t>
            </a:r>
            <a:r>
              <a:rPr lang="en-US" sz="2200" kern="1200">
                <a:latin typeface="Bookman Old Style"/>
              </a:rPr>
              <a:t> – focused on employee compensation and benefits policy-making.</a:t>
            </a:r>
          </a:p>
        </p:txBody>
      </p:sp>
      <p:sp>
        <p:nvSpPr>
          <p:cNvPr id="20489" name="Rectangle 2048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1" name="Rectangle 2049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Картинки по запросу compensation and benefit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928" y="1879415"/>
            <a:ext cx="5706228" cy="3170126"/>
          </a:xfrm>
          <a:prstGeom prst="rect">
            <a:avLst/>
          </a:prstGeom>
          <a:noFill/>
          <a:extLst>
            <a:ext uri="{909E8E84-426E-40DD-AFC4-6F175D3DCCD1}">
              <a14:hiddenFill xmlns:a14="http://schemas.microsoft.com/office/drawing/2010/main">
                <a:solidFill>
                  <a:srgbClr val="FFFFFF"/>
                </a:solidFill>
              </a14:hiddenFill>
            </a:ext>
          </a:extLst>
        </p:spPr>
      </p:pic>
      <p:sp>
        <p:nvSpPr>
          <p:cNvPr id="20493" name="Rectangle 2049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65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482601" y="643467"/>
            <a:ext cx="3885514" cy="4567137"/>
          </a:xfrm>
        </p:spPr>
        <p:txBody>
          <a:bodyPr vert="horz" lIns="91440" tIns="45720" rIns="91440" bIns="45720" rtlCol="0" anchor="b">
            <a:normAutofit/>
          </a:bodyPr>
          <a:lstStyle/>
          <a:p>
            <a:pPr defTabSz="914400"/>
            <a:r>
              <a:rPr lang="en-US" sz="2900" b="1">
                <a:latin typeface="Bookman Old Style"/>
              </a:rPr>
              <a:t>healthy and safe working environment </a:t>
            </a:r>
            <a:r>
              <a:rPr lang="en-US" sz="2900">
                <a:latin typeface="Bookman Old Style"/>
              </a:rPr>
              <a:t>– the working environment should be both safe and stimulating, as well as a good example of collaboration and respect for the individuals.</a:t>
            </a:r>
          </a:p>
        </p:txBody>
      </p:sp>
      <p:pic>
        <p:nvPicPr>
          <p:cNvPr id="21506" name="Picture 2" descr="Картинки по запросу healthy and safe working environment"/>
          <p:cNvPicPr>
            <a:picLocks noChangeAspect="1" noChangeArrowheads="1"/>
          </p:cNvPicPr>
          <p:nvPr/>
        </p:nvPicPr>
        <p:blipFill rotWithShape="1">
          <a:blip r:embed="rId2">
            <a:extLst>
              <a:ext uri="{28A0092B-C50C-407E-A947-70E740481C1C}">
                <a14:useLocalDpi xmlns:a14="http://schemas.microsoft.com/office/drawing/2010/main" val="0"/>
              </a:ext>
            </a:extLst>
          </a:blip>
          <a:srcRect l="8683" r="33770" b="1"/>
          <a:stretch/>
        </p:blipFill>
        <p:spPr bwMode="auto">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8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35" name="Rectangle 22534">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498538" y="679730"/>
            <a:ext cx="3500225" cy="3932729"/>
          </a:xfrm>
        </p:spPr>
        <p:txBody>
          <a:bodyPr vert="horz" lIns="91440" tIns="45720" rIns="91440" bIns="45720" rtlCol="0" anchor="b">
            <a:normAutofit/>
          </a:bodyPr>
          <a:lstStyle/>
          <a:p>
            <a:pPr defTabSz="914400"/>
            <a:r>
              <a:rPr lang="en-US" b="1">
                <a:latin typeface="Bookman Old Style"/>
              </a:rPr>
              <a:t>industrial relations –</a:t>
            </a:r>
            <a:r>
              <a:rPr lang="en-US">
                <a:latin typeface="Bookman Old Style"/>
              </a:rPr>
              <a:t>  is the study of the laws, conventions and institutions that regulate 'the workplace'.</a:t>
            </a:r>
          </a:p>
        </p:txBody>
      </p:sp>
      <p:grpSp>
        <p:nvGrpSpPr>
          <p:cNvPr id="22537" name="Group 22536">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9" y="2733628"/>
            <a:ext cx="1340409" cy="5777807"/>
            <a:chOff x="329184" y="2"/>
            <a:chExt cx="524256" cy="5777807"/>
          </a:xfrm>
        </p:grpSpPr>
        <p:cxnSp>
          <p:nvCxnSpPr>
            <p:cNvPr id="22538" name="Straight Connector 22537">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539" name="Rectangle 2253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41" name="Rectangle 2254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467" y="372533"/>
            <a:ext cx="4587584"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Картинки по запросу industrial relations"/>
          <p:cNvPicPr>
            <a:picLocks noChangeAspect="1" noChangeArrowheads="1"/>
          </p:cNvPicPr>
          <p:nvPr/>
        </p:nvPicPr>
        <p:blipFill rotWithShape="1">
          <a:blip r:embed="rId2">
            <a:extLst>
              <a:ext uri="{28A0092B-C50C-407E-A947-70E740481C1C}">
                <a14:useLocalDpi xmlns:a14="http://schemas.microsoft.com/office/drawing/2010/main" val="0"/>
              </a:ext>
            </a:extLst>
          </a:blip>
          <a:srcRect l="12815" r="12505"/>
          <a:stretch/>
        </p:blipFill>
        <p:spPr bwMode="auto">
          <a:xfrm>
            <a:off x="706947" y="612553"/>
            <a:ext cx="4206623" cy="563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66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Картинки по запросу Job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l="29667" r="9793" b="1"/>
          <a:stretch/>
        </p:blipFill>
        <p:spPr bwMode="auto">
          <a:xfrm>
            <a:off x="20" y="10"/>
            <a:ext cx="72522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3561" name="Rectangle 2356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648707" y="365125"/>
            <a:ext cx="2866642" cy="1899912"/>
          </a:xfrm>
        </p:spPr>
        <p:txBody>
          <a:bodyPr vert="horz" lIns="91440" tIns="45720" rIns="91440" bIns="45720" rtlCol="0" anchor="ctr">
            <a:normAutofit/>
          </a:bodyPr>
          <a:lstStyle/>
          <a:p>
            <a:pPr defTabSz="914400"/>
            <a:r>
              <a:rPr lang="en-US" sz="3500" b="1">
                <a:effectLst>
                  <a:outerShdw blurRad="38100" dist="38100" dir="2700000" algn="tl">
                    <a:srgbClr val="000000">
                      <a:alpha val="43137"/>
                    </a:srgbClr>
                  </a:outerShdw>
                </a:effectLst>
                <a:latin typeface="Bookman Old Style"/>
              </a:rPr>
              <a:t>METHODS OF JOB ANALYSIS</a:t>
            </a:r>
          </a:p>
        </p:txBody>
      </p:sp>
      <p:sp>
        <p:nvSpPr>
          <p:cNvPr id="3" name="Прямоугольник 2"/>
          <p:cNvSpPr/>
          <p:nvPr/>
        </p:nvSpPr>
        <p:spPr>
          <a:xfrm>
            <a:off x="6176245" y="2883586"/>
            <a:ext cx="2866642" cy="3742762"/>
          </a:xfrm>
          <a:prstGeom prst="rect">
            <a:avLst/>
          </a:prstGeom>
        </p:spPr>
        <p:txBody>
          <a:bodyPr vert="horz" lIns="91440" tIns="45720" rIns="91440" bIns="45720" rtlCol="0" anchor="t">
            <a:normAutofit/>
          </a:bodyPr>
          <a:lstStyle/>
          <a:p>
            <a:pPr lvl="0">
              <a:lnSpc>
                <a:spcPct val="90000"/>
              </a:lnSpc>
              <a:spcAft>
                <a:spcPts val="600"/>
              </a:spcAft>
            </a:pPr>
            <a:r>
              <a:rPr lang="en-US" sz="1700" b="1">
                <a:latin typeface="Bookman Old Style"/>
              </a:rPr>
              <a:t>1.Functional Job Analysis</a:t>
            </a:r>
            <a:r>
              <a:rPr lang="en-US" sz="1700">
                <a:latin typeface="Bookman Old Style"/>
              </a:rPr>
              <a:t> (FJA) – uses standardized statements and terminology to describe the nature of  jobs and to prepare job descriptions and job specifications.</a:t>
            </a:r>
            <a:endParaRPr lang="ru-RU"/>
          </a:p>
        </p:txBody>
      </p:sp>
    </p:spTree>
    <p:extLst>
      <p:ext uri="{BB962C8B-B14F-4D97-AF65-F5344CB8AC3E}">
        <p14:creationId xmlns:p14="http://schemas.microsoft.com/office/powerpoint/2010/main" val="3467306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Картинки по запросу Questionnaire">
            <a:extLst>
              <a:ext uri="{FF2B5EF4-FFF2-40B4-BE49-F238E27FC236}">
                <a16:creationId xmlns:a16="http://schemas.microsoft.com/office/drawing/2014/main" id="{C5C83307-E58C-F026-FEF7-0EBAD0EB0F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256" y="1779832"/>
            <a:ext cx="4942153" cy="3294768"/>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89" y="623275"/>
            <a:ext cx="300913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101DA5A-9C82-197B-3C67-044766828534}"/>
              </a:ext>
            </a:extLst>
          </p:cNvPr>
          <p:cNvSpPr>
            <a:spLocks noGrp="1"/>
          </p:cNvSpPr>
          <p:nvPr>
            <p:ph type="title"/>
          </p:nvPr>
        </p:nvSpPr>
        <p:spPr>
          <a:xfrm>
            <a:off x="6039372" y="1056640"/>
            <a:ext cx="2398245" cy="3125746"/>
          </a:xfrm>
        </p:spPr>
        <p:txBody>
          <a:bodyPr vert="horz" lIns="91440" tIns="45720" rIns="91440" bIns="45720" rtlCol="0" anchor="b">
            <a:normAutofit fontScale="90000"/>
          </a:bodyPr>
          <a:lstStyle/>
          <a:p>
            <a:pPr defTabSz="914400"/>
            <a:r>
              <a:rPr lang="en-US" sz="2000" kern="1200" dirty="0">
                <a:latin typeface="Bookman Old Style"/>
              </a:rPr>
              <a:t>2.</a:t>
            </a:r>
            <a:r>
              <a:rPr lang="en-US" sz="2000" b="1" kern="1200" dirty="0">
                <a:latin typeface="Bookman Old Style"/>
              </a:rPr>
              <a:t>Position Analysis Questionnaire (PAQ)</a:t>
            </a:r>
            <a:r>
              <a:rPr lang="en-US" sz="2000" kern="1200" dirty="0">
                <a:latin typeface="Bookman Old Style"/>
              </a:rPr>
              <a:t> – is a job analysis instrument and scoring/reporting service that is marketed commercially for quantitatively assessing jobs</a:t>
            </a:r>
            <a:br>
              <a:rPr lang="en-US" sz="2000" kern="1200" dirty="0">
                <a:latin typeface="Bookman Old Style"/>
              </a:rPr>
            </a:br>
            <a:endParaRPr lang="en-US" sz="2000" kern="1200">
              <a:latin typeface="Bookman Old Style"/>
            </a:endParaRPr>
          </a:p>
        </p:txBody>
      </p:sp>
    </p:spTree>
    <p:extLst>
      <p:ext uri="{BB962C8B-B14F-4D97-AF65-F5344CB8AC3E}">
        <p14:creationId xmlns:p14="http://schemas.microsoft.com/office/powerpoint/2010/main" val="3222956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Картинки по запросу management">
            <a:extLst>
              <a:ext uri="{FF2B5EF4-FFF2-40B4-BE49-F238E27FC236}">
                <a16:creationId xmlns:a16="http://schemas.microsoft.com/office/drawing/2014/main" id="{5F9ABD32-E97F-04B0-7C5E-E73BD84E1DC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7482" t="9091" r="1404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3739" y="0"/>
            <a:ext cx="636026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FBD9283C-BF32-5F6C-4D88-C4165D52E0B4}"/>
              </a:ext>
            </a:extLst>
          </p:cNvPr>
          <p:cNvSpPr>
            <a:spLocks noGrp="1"/>
          </p:cNvSpPr>
          <p:nvPr>
            <p:ph type="title"/>
          </p:nvPr>
        </p:nvSpPr>
        <p:spPr>
          <a:xfrm>
            <a:off x="5896219" y="1122363"/>
            <a:ext cx="3134751" cy="3204134"/>
          </a:xfrm>
        </p:spPr>
        <p:txBody>
          <a:bodyPr vert="horz" lIns="91440" tIns="45720" rIns="91440" bIns="45720" rtlCol="0" anchor="b">
            <a:normAutofit fontScale="90000"/>
          </a:bodyPr>
          <a:lstStyle/>
          <a:p>
            <a:pPr defTabSz="914400"/>
            <a:r>
              <a:rPr lang="en-US" sz="2000" b="1" dirty="0">
                <a:latin typeface="Bookman Old Style"/>
              </a:rPr>
              <a:t>3. Management Positions Descriptions Questionnaire (MPDQ) – </a:t>
            </a:r>
            <a:r>
              <a:rPr lang="en-US" sz="2000" dirty="0">
                <a:latin typeface="Bookman Old Style"/>
              </a:rPr>
              <a:t>is a behaviorally oriented, structured questionnaire for describing, comparing, classifying and evaluating management positions.</a:t>
            </a:r>
            <a:br>
              <a:rPr lang="en-US" sz="2000" dirty="0">
                <a:latin typeface="Bookman Old Style"/>
              </a:rPr>
            </a:br>
            <a:endParaRPr lang="en-US" sz="2000">
              <a:latin typeface="Bookman Old Style"/>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796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75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Заголовок 1"/>
          <p:cNvSpPr>
            <a:spLocks noGrp="1"/>
          </p:cNvSpPr>
          <p:nvPr>
            <p:ph type="title"/>
          </p:nvPr>
        </p:nvSpPr>
        <p:spPr>
          <a:xfrm>
            <a:off x="550986" y="975621"/>
            <a:ext cx="3465438" cy="4567137"/>
          </a:xfrm>
        </p:spPr>
        <p:txBody>
          <a:bodyPr vert="horz" lIns="91440" tIns="45720" rIns="91440" bIns="45720" rtlCol="0" anchor="b">
            <a:normAutofit fontScale="90000"/>
          </a:bodyPr>
          <a:lstStyle/>
          <a:p>
            <a:pPr defTabSz="914400"/>
            <a:r>
              <a:rPr lang="en-US" sz="2900" b="1" kern="1200">
                <a:latin typeface="Bookman Old Style"/>
              </a:rPr>
              <a:t>Job analysis</a:t>
            </a:r>
            <a:r>
              <a:rPr lang="en-US" sz="2900" kern="1200">
                <a:latin typeface="Bookman Old Style"/>
              </a:rPr>
              <a:t> is a proper match between work and employee capabilities is now an economic necessity, and organizations that fail to have the right people in the right place at the right time are at risk.</a:t>
            </a:r>
            <a:r>
              <a:rPr lang="en-US" sz="2900">
                <a:latin typeface="Bookman Old Style"/>
              </a:rPr>
              <a:t> </a:t>
            </a:r>
            <a:endParaRPr lang="en-US" sz="2900" kern="1200">
              <a:latin typeface="Bookman Old Style"/>
            </a:endParaRPr>
          </a:p>
        </p:txBody>
      </p:sp>
      <p:pic>
        <p:nvPicPr>
          <p:cNvPr id="1026" name="Picture 2" descr="Картинки по запросу job design"/>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5599" b="98047" l="3516" r="97005">
                        <a14:foregroundMark x1="13542" y1="83594" x2="13542" y2="83594"/>
                        <a14:foregroundMark x1="16016" y1="90625" x2="16016" y2="90625"/>
                        <a14:foregroundMark x1="33984" y1="88672" x2="33984" y2="88672"/>
                        <a14:foregroundMark x1="27995" y1="88672" x2="27995" y2="88672"/>
                        <a14:foregroundMark x1="52995" y1="86068" x2="52995" y2="86068"/>
                        <a14:foregroundMark x1="49479" y1="86589" x2="49479" y2="86589"/>
                        <a14:foregroundMark x1="51953" y1="92578" x2="51953" y2="92578"/>
                        <a14:foregroundMark x1="52995" y1="89583" x2="52995" y2="89583"/>
                        <a14:foregroundMark x1="74479" y1="87630" x2="74479" y2="87630"/>
                        <a14:foregroundMark x1="67969" y1="88151" x2="67969" y2="88151"/>
                        <a14:foregroundMark x1="69010" y1="86589" x2="69010" y2="86589"/>
                        <a14:foregroundMark x1="73438" y1="89583" x2="73438" y2="89583"/>
                        <a14:foregroundMark x1="88932" y1="87109" x2="88932" y2="87109"/>
                        <a14:foregroundMark x1="89974" y1="83594" x2="89974" y2="83594"/>
                      </a14:backgroundRemoval>
                    </a14:imgEffect>
                  </a14:imgLayer>
                </a14:imgProps>
              </a:ext>
              <a:ext uri="{28A0092B-C50C-407E-A947-70E740481C1C}">
                <a14:useLocalDpi xmlns:a14="http://schemas.microsoft.com/office/drawing/2010/main" val="0"/>
              </a:ext>
            </a:extLst>
          </a:blip>
          <a:stretch>
            <a:fillRect/>
          </a:stretch>
        </p:blipFill>
        <p:spPr bwMode="auto">
          <a:xfrm>
            <a:off x="4954689" y="1575645"/>
            <a:ext cx="3706710" cy="370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19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04146FA-E464-C9C7-4B6D-012675A3F7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6" r="13816" b="7123"/>
          <a:stretch/>
        </p:blipFill>
        <p:spPr bwMode="auto">
          <a:xfrm>
            <a:off x="2642616" y="10"/>
            <a:ext cx="6501384"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2973B9D6-5937-4189-F92F-4CDC806E8B6A}"/>
              </a:ext>
            </a:extLst>
          </p:cNvPr>
          <p:cNvSpPr>
            <a:spLocks noGrp="1"/>
          </p:cNvSpPr>
          <p:nvPr>
            <p:ph type="title"/>
          </p:nvPr>
        </p:nvSpPr>
        <p:spPr>
          <a:xfrm>
            <a:off x="368254" y="1122363"/>
            <a:ext cx="3115212" cy="3204134"/>
          </a:xfrm>
        </p:spPr>
        <p:txBody>
          <a:bodyPr vert="horz" lIns="91440" tIns="45720" rIns="91440" bIns="45720" rtlCol="0" anchor="b">
            <a:normAutofit/>
          </a:bodyPr>
          <a:lstStyle/>
          <a:p>
            <a:pPr defTabSz="914400"/>
            <a:r>
              <a:rPr lang="en-US" sz="2300" b="1" dirty="0">
                <a:latin typeface="Bookman Old Style"/>
              </a:rPr>
              <a:t>4. Position Classification Inventory (PCI) – </a:t>
            </a:r>
            <a:r>
              <a:rPr lang="en-US" sz="2300" dirty="0">
                <a:latin typeface="Bookman Old Style"/>
              </a:rPr>
              <a:t>is a job analysis inventory which can be used to classify occupations and to assess person–job fit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213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999FE393-8AD7-7A24-CF3F-4B6EE22A3118}"/>
              </a:ext>
            </a:extLst>
          </p:cNvPr>
          <p:cNvSpPr>
            <a:spLocks noGrp="1"/>
          </p:cNvSpPr>
          <p:nvPr>
            <p:ph type="title"/>
          </p:nvPr>
        </p:nvSpPr>
        <p:spPr>
          <a:xfrm>
            <a:off x="358485" y="1122363"/>
            <a:ext cx="3017520" cy="3204134"/>
          </a:xfrm>
        </p:spPr>
        <p:txBody>
          <a:bodyPr vert="horz" lIns="91440" tIns="45720" rIns="91440" bIns="45720" rtlCol="0" anchor="b">
            <a:normAutofit fontScale="90000"/>
          </a:bodyPr>
          <a:lstStyle/>
          <a:p>
            <a:pPr defTabSz="914400"/>
            <a:r>
              <a:rPr lang="en-US" sz="2600" b="1" kern="1200" dirty="0">
                <a:latin typeface="Bookman Old Style"/>
              </a:rPr>
              <a:t>5. Hay Guide Chart Profile Method – </a:t>
            </a:r>
            <a:r>
              <a:rPr lang="en-US" sz="2600" kern="1200" dirty="0">
                <a:latin typeface="Bookman Old Style"/>
              </a:rPr>
              <a:t>job content is analyzed in terms of three major factors that are present to some degree in every job.</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Картинки по запросу guide">
            <a:extLst>
              <a:ext uri="{FF2B5EF4-FFF2-40B4-BE49-F238E27FC236}">
                <a16:creationId xmlns:a16="http://schemas.microsoft.com/office/drawing/2014/main" id="{A31231B4-C4E2-169B-069F-74B8339477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60767" y="1350613"/>
            <a:ext cx="4806627" cy="400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45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35CE6A5-3BD8-20C1-DCDD-D4900D2985A3}"/>
              </a:ext>
            </a:extLst>
          </p:cNvPr>
          <p:cNvSpPr>
            <a:spLocks noGrp="1"/>
          </p:cNvSpPr>
          <p:nvPr>
            <p:ph type="title"/>
          </p:nvPr>
        </p:nvSpPr>
        <p:spPr>
          <a:xfrm>
            <a:off x="479161" y="639193"/>
            <a:ext cx="3011011" cy="3573516"/>
          </a:xfrm>
        </p:spPr>
        <p:txBody>
          <a:bodyPr vert="horz" lIns="91440" tIns="45720" rIns="91440" bIns="45720" rtlCol="0" anchor="b">
            <a:normAutofit/>
          </a:bodyPr>
          <a:lstStyle/>
          <a:p>
            <a:pPr defTabSz="914400"/>
            <a:r>
              <a:rPr lang="en-US" sz="2300" b="1" kern="1200" dirty="0">
                <a:latin typeface="Bookman Old Style"/>
              </a:rPr>
              <a:t>6. New multi-method approaches </a:t>
            </a:r>
            <a:r>
              <a:rPr lang="en-US" sz="2300" kern="1200" dirty="0">
                <a:latin typeface="Bookman Old Style"/>
              </a:rPr>
              <a:t> based on computer technology and sophisticated quantitative techniques are now coming into use. </a:t>
            </a:r>
          </a:p>
          <a:p>
            <a:pPr defTabSz="914400"/>
            <a:endParaRPr lang="en-US" sz="2300" b="1" kern="1200" dirty="0">
              <a:latin typeface="Bookman Old Style"/>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Картинки по запросу approach">
            <a:extLst>
              <a:ext uri="{FF2B5EF4-FFF2-40B4-BE49-F238E27FC236}">
                <a16:creationId xmlns:a16="http://schemas.microsoft.com/office/drawing/2014/main" id="{A9424D17-09E4-7B3C-A929-19FEA2E0CCC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90722" y="1095334"/>
            <a:ext cx="5410962" cy="4639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79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03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Картинки по запросу Job analysis"/>
          <p:cNvPicPr/>
          <p:nvPr/>
        </p:nvPicPr>
        <p:blipFill>
          <a:blip r:embed="rId2">
            <a:extLst>
              <a:ext uri="{28A0092B-C50C-407E-A947-70E740481C1C}">
                <a14:useLocalDpi xmlns:a14="http://schemas.microsoft.com/office/drawing/2010/main" val="0"/>
              </a:ext>
            </a:extLst>
          </a:blip>
          <a:stretch>
            <a:fillRect/>
          </a:stretch>
        </p:blipFill>
        <p:spPr bwMode="auto">
          <a:xfrm>
            <a:off x="857955" y="643467"/>
            <a:ext cx="7428088" cy="5571066"/>
          </a:xfrm>
          <a:prstGeom prst="rect">
            <a:avLst/>
          </a:prstGeom>
          <a:noFill/>
        </p:spPr>
      </p:pic>
    </p:spTree>
    <p:extLst>
      <p:ext uri="{BB962C8B-B14F-4D97-AF65-F5344CB8AC3E}">
        <p14:creationId xmlns:p14="http://schemas.microsoft.com/office/powerpoint/2010/main" val="554625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059971" y="1783959"/>
            <a:ext cx="3483937" cy="2889114"/>
          </a:xfrm>
        </p:spPr>
        <p:txBody>
          <a:bodyPr vert="horz" lIns="91440" tIns="45720" rIns="91440" bIns="45720" rtlCol="0" anchor="b">
            <a:normAutofit/>
          </a:bodyPr>
          <a:lstStyle/>
          <a:p>
            <a:pPr lvl="0" defTabSz="914400"/>
            <a:r>
              <a:rPr lang="en-US" sz="6000" b="1" kern="1200">
                <a:solidFill>
                  <a:schemeClr val="bg1"/>
                </a:solidFill>
                <a:latin typeface="Bookman Old Style"/>
              </a:rPr>
              <a:t>2.Job design</a:t>
            </a:r>
            <a:br>
              <a:rPr lang="en-US" sz="6000" kern="1200">
                <a:latin typeface="Bookman Old Style"/>
              </a:rPr>
            </a:br>
            <a:endParaRPr lang="en-US" sz="6000" kern="1200">
              <a:solidFill>
                <a:schemeClr val="bg1"/>
              </a:solidFill>
              <a:latin typeface="Bookman Old Style"/>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811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9" descr="C:\Users\admin\Desktop\gbgfhhxv vbn\Без названия.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7009" l="3256" r="91628">
                        <a14:foregroundMark x1="40465" y1="52564" x2="40465" y2="52564"/>
                        <a14:foregroundMark x1="58140" y1="51282" x2="58140" y2="51282"/>
                        <a14:foregroundMark x1="58140" y1="51282" x2="58140" y2="51282"/>
                        <a14:foregroundMark x1="54884" y1="54274" x2="54884" y2="54274"/>
                        <a14:foregroundMark x1="54884" y1="54274" x2="54884" y2="54274"/>
                        <a14:foregroundMark x1="54884" y1="54274" x2="54884" y2="54274"/>
                        <a14:foregroundMark x1="54884" y1="54274" x2="54884" y2="54274"/>
                        <a14:foregroundMark x1="59535" y1="55128" x2="59535" y2="55128"/>
                        <a14:foregroundMark x1="40465" y1="56410" x2="40465" y2="56410"/>
                        <a14:foregroundMark x1="33488" y1="51709" x2="33488" y2="51709"/>
                        <a14:foregroundMark x1="44651" y1="50855" x2="44651" y2="50855"/>
                        <a14:foregroundMark x1="34419" y1="49573" x2="34419" y2="49573"/>
                        <a14:foregroundMark x1="32093" y1="52991" x2="32093" y2="52991"/>
                        <a14:foregroundMark x1="32093" y1="52991" x2="32093" y2="52991"/>
                        <a14:foregroundMark x1="32558" y1="50000" x2="32558" y2="50000"/>
                        <a14:foregroundMark x1="35349" y1="49145" x2="35349" y2="49145"/>
                      </a14:backgroundRemoval>
                    </a14:imgEffect>
                  </a14:imgLayer>
                </a14:imgProps>
              </a:ext>
              <a:ext uri="{28A0092B-C50C-407E-A947-70E740481C1C}">
                <a14:useLocalDpi xmlns:a14="http://schemas.microsoft.com/office/drawing/2010/main" val="0"/>
              </a:ext>
            </a:extLst>
          </a:blip>
          <a:stretch>
            <a:fillRect/>
          </a:stretch>
        </p:blipFill>
        <p:spPr bwMode="auto">
          <a:xfrm>
            <a:off x="314536" y="1092830"/>
            <a:ext cx="3035882" cy="3304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913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C259BA-2939-869E-BE62-0058ABBD1708}"/>
              </a:ext>
            </a:extLst>
          </p:cNvPr>
          <p:cNvPicPr>
            <a:picLocks noChangeAspect="1"/>
          </p:cNvPicPr>
          <p:nvPr/>
        </p:nvPicPr>
        <p:blipFill rotWithShape="1">
          <a:blip r:embed="rId2">
            <a:alphaModFix amt="45000"/>
          </a:blip>
          <a:srcRect l="7766" r="2776" b="-5"/>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902" y="1267730"/>
            <a:ext cx="7182197"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Заголовок 1"/>
          <p:cNvSpPr>
            <a:spLocks noGrp="1"/>
          </p:cNvSpPr>
          <p:nvPr>
            <p:ph type="title"/>
          </p:nvPr>
        </p:nvSpPr>
        <p:spPr>
          <a:xfrm>
            <a:off x="1327149" y="1695576"/>
            <a:ext cx="6489703" cy="2857191"/>
          </a:xfrm>
        </p:spPr>
        <p:txBody>
          <a:bodyPr vert="horz" lIns="91440" tIns="45720" rIns="91440" bIns="45720" rtlCol="0" anchor="ctr">
            <a:normAutofit/>
          </a:bodyPr>
          <a:lstStyle/>
          <a:p>
            <a:pPr algn="ctr" defTabSz="914400"/>
            <a:r>
              <a:rPr lang="en-US" b="1" dirty="0">
                <a:latin typeface="Bookman Old Style"/>
              </a:rPr>
              <a:t>Job design</a:t>
            </a:r>
            <a:r>
              <a:rPr lang="en-US" dirty="0">
                <a:latin typeface="Bookman Old Style"/>
              </a:rPr>
              <a:t> is the specification of the content of a job, the material and equipment required to do the job, and the relation of the job to other jobs. </a:t>
            </a:r>
          </a:p>
        </p:txBody>
      </p:sp>
      <p:sp>
        <p:nvSpPr>
          <p:cNvPr id="12" name="Rectangle 11">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850" y="1411615"/>
            <a:ext cx="69723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185353700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606478" y="386930"/>
            <a:ext cx="6927525" cy="1188950"/>
          </a:xfrm>
        </p:spPr>
        <p:txBody>
          <a:bodyPr vert="horz" lIns="91440" tIns="45720" rIns="91440" bIns="45720" rtlCol="0" anchor="b">
            <a:normAutofit fontScale="90000"/>
          </a:bodyPr>
          <a:lstStyle/>
          <a:p>
            <a:pPr algn="ctr" defTabSz="914400"/>
            <a:r>
              <a:rPr lang="en-US" sz="4700" b="1" kern="1200" dirty="0">
                <a:effectLst>
                  <a:outerShdw blurRad="38100" dist="38100" dir="2700000" algn="tl">
                    <a:srgbClr val="000000">
                      <a:alpha val="43137"/>
                    </a:srgbClr>
                  </a:outerShdw>
                </a:effectLst>
                <a:latin typeface="Bookman Old Style"/>
              </a:rPr>
              <a:t>THEORIES OF JOB DESIGN</a:t>
            </a:r>
            <a:endParaRPr lang="en-US" sz="4700" kern="1200" dirty="0">
              <a:effectLst>
                <a:outerShdw blurRad="38100" dist="38100" dir="2700000" algn="tl">
                  <a:srgbClr val="000000">
                    <a:alpha val="43137"/>
                  </a:srgbClr>
                </a:outerShdw>
              </a:effectLst>
              <a:latin typeface="Bookman Old Style"/>
            </a:endParaRPr>
          </a:p>
        </p:txBody>
      </p:sp>
      <p:grpSp>
        <p:nvGrpSpPr>
          <p:cNvPr id="16" name="Group 1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7" name="Rectangle 1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Группа 8">
            <a:extLst>
              <a:ext uri="{FF2B5EF4-FFF2-40B4-BE49-F238E27FC236}">
                <a16:creationId xmlns:a16="http://schemas.microsoft.com/office/drawing/2014/main" id="{F75F4FEA-08C4-4691-4C33-87703CCB831B}"/>
              </a:ext>
            </a:extLst>
          </p:cNvPr>
          <p:cNvGrpSpPr/>
          <p:nvPr/>
        </p:nvGrpSpPr>
        <p:grpSpPr>
          <a:xfrm>
            <a:off x="609179" y="2706428"/>
            <a:ext cx="7793373" cy="3227322"/>
            <a:chOff x="1328396" y="2204864"/>
            <a:chExt cx="6724560" cy="2810005"/>
          </a:xfrm>
        </p:grpSpPr>
        <p:sp>
          <p:nvSpPr>
            <p:cNvPr id="3" name="Прямоугольник 2"/>
            <p:cNvSpPr/>
            <p:nvPr/>
          </p:nvSpPr>
          <p:spPr>
            <a:xfrm>
              <a:off x="1328396" y="4149080"/>
              <a:ext cx="2088232" cy="861774"/>
            </a:xfrm>
            <a:prstGeom prst="rect">
              <a:avLst/>
            </a:prstGeom>
          </p:spPr>
          <p:txBody>
            <a:bodyPr wrap="square" lIns="91440" tIns="45720" rIns="91440" bIns="45720" anchor="t">
              <a:normAutofit/>
            </a:bodyPr>
            <a:lstStyle/>
            <a:p>
              <a:pPr algn="ctr">
                <a:lnSpc>
                  <a:spcPct val="90000"/>
                </a:lnSpc>
                <a:spcAft>
                  <a:spcPts val="600"/>
                </a:spcAft>
              </a:pPr>
              <a:r>
                <a:rPr lang="en-US" sz="3100" b="1" i="1" dirty="0">
                  <a:latin typeface="Bookman Old Style"/>
                </a:rPr>
                <a:t>Classical theory</a:t>
              </a:r>
              <a:r>
                <a:rPr lang="en-US" sz="3100" dirty="0">
                  <a:latin typeface="Bookman Old Style"/>
                </a:rPr>
                <a:t> </a:t>
              </a:r>
              <a:endParaRPr lang="ru-RU" sz="3100">
                <a:latin typeface="Bookman Old Style"/>
              </a:endParaRPr>
            </a:p>
          </p:txBody>
        </p:sp>
        <p:sp>
          <p:nvSpPr>
            <p:cNvPr id="4" name="Стрелка вниз 3"/>
            <p:cNvSpPr/>
            <p:nvPr/>
          </p:nvSpPr>
          <p:spPr>
            <a:xfrm>
              <a:off x="1763688" y="2204864"/>
              <a:ext cx="1098224" cy="1584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ru-RU" dirty="0">
                <a:latin typeface="Bookman Old Style"/>
              </a:endParaRPr>
            </a:p>
          </p:txBody>
        </p:sp>
        <p:sp>
          <p:nvSpPr>
            <p:cNvPr id="5" name="Стрелка вниз 4"/>
            <p:cNvSpPr/>
            <p:nvPr/>
          </p:nvSpPr>
          <p:spPr>
            <a:xfrm>
              <a:off x="3923928" y="2264652"/>
              <a:ext cx="1098224" cy="1584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ru-RU" dirty="0">
                <a:latin typeface="Bookman Old Style"/>
              </a:endParaRPr>
            </a:p>
          </p:txBody>
        </p:sp>
        <p:sp>
          <p:nvSpPr>
            <p:cNvPr id="6" name="Стрелка вниз 5"/>
            <p:cNvSpPr/>
            <p:nvPr/>
          </p:nvSpPr>
          <p:spPr>
            <a:xfrm>
              <a:off x="6084168" y="2204864"/>
              <a:ext cx="1098224" cy="1584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ru-RU" dirty="0">
                <a:latin typeface="Bookman Old Style"/>
              </a:endParaRPr>
            </a:p>
          </p:txBody>
        </p:sp>
        <p:sp>
          <p:nvSpPr>
            <p:cNvPr id="7" name="Прямоугольник 6"/>
            <p:cNvSpPr/>
            <p:nvPr/>
          </p:nvSpPr>
          <p:spPr>
            <a:xfrm>
              <a:off x="5796136" y="4137305"/>
              <a:ext cx="2256820" cy="870280"/>
            </a:xfrm>
            <a:prstGeom prst="rect">
              <a:avLst/>
            </a:prstGeom>
          </p:spPr>
          <p:txBody>
            <a:bodyPr wrap="square" lIns="91440" tIns="45720" rIns="91440" bIns="45720" anchor="t">
              <a:normAutofit/>
            </a:bodyPr>
            <a:lstStyle/>
            <a:p>
              <a:pPr algn="ctr">
                <a:lnSpc>
                  <a:spcPct val="90000"/>
                </a:lnSpc>
                <a:spcAft>
                  <a:spcPts val="600"/>
                </a:spcAft>
              </a:pPr>
              <a:r>
                <a:rPr lang="en-US" sz="3100" b="1" i="1" dirty="0">
                  <a:latin typeface="Bookman Old Style"/>
                </a:rPr>
                <a:t>Situational theory </a:t>
              </a:r>
              <a:endParaRPr lang="ru-RU" sz="3100">
                <a:latin typeface="Bookman Old Style"/>
              </a:endParaRPr>
            </a:p>
          </p:txBody>
        </p:sp>
        <p:sp>
          <p:nvSpPr>
            <p:cNvPr id="8" name="Прямоугольник 7"/>
            <p:cNvSpPr/>
            <p:nvPr/>
          </p:nvSpPr>
          <p:spPr>
            <a:xfrm>
              <a:off x="3493312" y="4144589"/>
              <a:ext cx="2131993" cy="870280"/>
            </a:xfrm>
            <a:prstGeom prst="rect">
              <a:avLst/>
            </a:prstGeom>
          </p:spPr>
          <p:txBody>
            <a:bodyPr wrap="square" lIns="91440" tIns="45720" rIns="91440" bIns="45720" anchor="t">
              <a:normAutofit/>
            </a:bodyPr>
            <a:lstStyle/>
            <a:p>
              <a:pPr algn="ctr">
                <a:lnSpc>
                  <a:spcPct val="90000"/>
                </a:lnSpc>
                <a:spcAft>
                  <a:spcPts val="600"/>
                </a:spcAft>
              </a:pPr>
              <a:r>
                <a:rPr lang="en-US" sz="3100" b="1" i="1" dirty="0">
                  <a:latin typeface="Bookman Old Style"/>
                </a:rPr>
                <a:t>Behavioral theory </a:t>
              </a:r>
              <a:endParaRPr lang="ru-RU" sz="3100">
                <a:latin typeface="Bookman Old Style"/>
              </a:endParaRPr>
            </a:p>
          </p:txBody>
        </p:sp>
      </p:grpSp>
    </p:spTree>
    <p:extLst>
      <p:ext uri="{BB962C8B-B14F-4D97-AF65-F5344CB8AC3E}">
        <p14:creationId xmlns:p14="http://schemas.microsoft.com/office/powerpoint/2010/main" val="2973295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D5997EA8-5EFC-40CD-A85F-C3C3BC5F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2D5DFBAB-E8B9-6806-58F7-3BA68C676A18}"/>
              </a:ext>
            </a:extLst>
          </p:cNvPr>
          <p:cNvPicPr>
            <a:picLocks noChangeAspect="1"/>
          </p:cNvPicPr>
          <p:nvPr/>
        </p:nvPicPr>
        <p:blipFill rotWithShape="1">
          <a:blip r:embed="rId2"/>
          <a:srcRect l="15596" r="9404"/>
          <a:stretch/>
        </p:blipFill>
        <p:spPr>
          <a:xfrm>
            <a:off x="20" y="10"/>
            <a:ext cx="9143979" cy="6857990"/>
          </a:xfrm>
          <a:prstGeom prst="rect">
            <a:avLst/>
          </a:prstGeom>
        </p:spPr>
      </p:pic>
      <p:sp>
        <p:nvSpPr>
          <p:cNvPr id="11" name="Rectangle 10">
            <a:extLst>
              <a:ext uri="{FF2B5EF4-FFF2-40B4-BE49-F238E27FC236}">
                <a16:creationId xmlns:a16="http://schemas.microsoft.com/office/drawing/2014/main" id="{1CF6A1EC-BD15-42D9-A339-A3970CF7C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4218905"/>
            <a:ext cx="8375585" cy="2089317"/>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FE2E90B0-3B94-224F-156B-ED1E5E698632}"/>
              </a:ext>
            </a:extLst>
          </p:cNvPr>
          <p:cNvSpPr>
            <a:spLocks noGrp="1"/>
          </p:cNvSpPr>
          <p:nvPr>
            <p:ph type="title"/>
          </p:nvPr>
        </p:nvSpPr>
        <p:spPr>
          <a:xfrm>
            <a:off x="788670" y="4498848"/>
            <a:ext cx="2708910" cy="1536192"/>
          </a:xfrm>
        </p:spPr>
        <p:txBody>
          <a:bodyPr vert="horz" lIns="91440" tIns="45720" rIns="91440" bIns="45720" rtlCol="0" anchor="ctr">
            <a:normAutofit/>
          </a:bodyPr>
          <a:lstStyle/>
          <a:p>
            <a:pPr defTabSz="914400"/>
            <a:r>
              <a:rPr lang="en-US" sz="2800" b="1" i="1" dirty="0">
                <a:latin typeface="Bookman Old Style"/>
              </a:rPr>
              <a:t>Classical theory</a:t>
            </a:r>
            <a:r>
              <a:rPr lang="en-US" sz="2800" dirty="0">
                <a:latin typeface="Bookman Old Style"/>
              </a:rPr>
              <a:t> </a:t>
            </a:r>
          </a:p>
        </p:txBody>
      </p:sp>
      <p:sp>
        <p:nvSpPr>
          <p:cNvPr id="13" name="Rectangle 12">
            <a:extLst>
              <a:ext uri="{FF2B5EF4-FFF2-40B4-BE49-F238E27FC236}">
                <a16:creationId xmlns:a16="http://schemas.microsoft.com/office/drawing/2014/main" id="{A720C27D-5C39-492B-BD68-C220C0F83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491151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A4F3394A-A959-460A-ACF9-5FA682C76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525670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4F67C0E-A84A-3E7C-E68E-9FAA6D29CC33}"/>
              </a:ext>
            </a:extLst>
          </p:cNvPr>
          <p:cNvSpPr txBox="1"/>
          <p:nvPr/>
        </p:nvSpPr>
        <p:spPr>
          <a:xfrm>
            <a:off x="3971869" y="4498848"/>
            <a:ext cx="4545767" cy="153619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a:bodyPr>
          <a:lstStyle/>
          <a:p>
            <a:pPr>
              <a:lnSpc>
                <a:spcPct val="90000"/>
              </a:lnSpc>
              <a:spcAft>
                <a:spcPts val="600"/>
              </a:spcAft>
            </a:pPr>
            <a:r>
              <a:rPr lang="en-US" sz="1200" dirty="0">
                <a:latin typeface="Bookman Old Style"/>
              </a:rPr>
              <a:t>Was expounded in early writings of Max Weber and Henri Fayol. For the classicist, any organization achieves efficiency through its division of labor. Managers identify the overall purpose of the organization. They then divide this overall purpose into jobs, each rationally related to the whole. Jobs are, in turn, grouped to create work groups, divisions, and departments. Finally, each group is assigned a supervisor, who is responsible for overseeing the work of subordinates and reporting the results to his or her own superior.</a:t>
            </a:r>
            <a:endParaRPr lang="ru-RU">
              <a:latin typeface="Bookman Old Style"/>
            </a:endParaRPr>
          </a:p>
        </p:txBody>
      </p:sp>
    </p:spTree>
    <p:extLst>
      <p:ext uri="{BB962C8B-B14F-4D97-AF65-F5344CB8AC3E}">
        <p14:creationId xmlns:p14="http://schemas.microsoft.com/office/powerpoint/2010/main" val="1359557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421890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A74B81B9-75BF-E55C-257B-6E37EFE238AF}"/>
              </a:ext>
            </a:extLst>
          </p:cNvPr>
          <p:cNvSpPr>
            <a:spLocks noGrp="1"/>
          </p:cNvSpPr>
          <p:nvPr>
            <p:ph type="title"/>
          </p:nvPr>
        </p:nvSpPr>
        <p:spPr>
          <a:xfrm>
            <a:off x="788670" y="4444332"/>
            <a:ext cx="2668849" cy="1645920"/>
          </a:xfrm>
        </p:spPr>
        <p:txBody>
          <a:bodyPr vert="horz" lIns="91440" tIns="45720" rIns="91440" bIns="45720" rtlCol="0" anchor="ctr">
            <a:normAutofit/>
          </a:bodyPr>
          <a:lstStyle/>
          <a:p>
            <a:pPr defTabSz="914400"/>
            <a:r>
              <a:rPr lang="en-US" sz="2800" b="1" i="1" kern="1200" dirty="0">
                <a:latin typeface="Bookman Old Style"/>
              </a:rPr>
              <a:t>Behavioral theory</a:t>
            </a:r>
            <a:r>
              <a:rPr lang="en-US" sz="2800" kern="1200" dirty="0">
                <a:latin typeface="Bookman Old Style"/>
              </a:rPr>
              <a:t> </a:t>
            </a:r>
          </a:p>
        </p:txBody>
      </p:sp>
      <p:pic>
        <p:nvPicPr>
          <p:cNvPr id="4" name="Рисунок 4">
            <a:extLst>
              <a:ext uri="{FF2B5EF4-FFF2-40B4-BE49-F238E27FC236}">
                <a16:creationId xmlns:a16="http://schemas.microsoft.com/office/drawing/2014/main" id="{7F3668E8-7A62-34EE-B4F5-8E6F5D1059B4}"/>
              </a:ext>
            </a:extLst>
          </p:cNvPr>
          <p:cNvPicPr>
            <a:picLocks noChangeAspect="1"/>
          </p:cNvPicPr>
          <p:nvPr/>
        </p:nvPicPr>
        <p:blipFill>
          <a:blip r:embed="rId2"/>
          <a:stretch>
            <a:fillRect/>
          </a:stretch>
        </p:blipFill>
        <p:spPr>
          <a:xfrm>
            <a:off x="1150923" y="374904"/>
            <a:ext cx="6908447" cy="3609664"/>
          </a:xfrm>
          <a:prstGeom prst="rect">
            <a:avLst/>
          </a:prstGeom>
        </p:spPr>
      </p:pic>
      <p:sp>
        <p:nvSpPr>
          <p:cNvPr id="13" name="Rectangle 12">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491151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525670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3545FDA1-3A8E-8257-FB00-13BD17540876}"/>
              </a:ext>
            </a:extLst>
          </p:cNvPr>
          <p:cNvSpPr txBox="1"/>
          <p:nvPr/>
        </p:nvSpPr>
        <p:spPr>
          <a:xfrm>
            <a:off x="3777469" y="4440602"/>
            <a:ext cx="4945320" cy="1772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1000" dirty="0">
                <a:latin typeface="Bookman Old Style"/>
              </a:rPr>
              <a:t>Unlike the classicist, the behavioralist is much less interested in allocating specific tasks to specific jobs, making sure that the authority matches the position, and then trying to attain higher efficiency through specialization of labor. Behavioralists prefer simple organizational structure, decentralized decision-making, and informal departmentalization. In an organic structure, subordinates feel free to discuss their performance problems with superiors and have a positive view of the organization. They participate in decision-making and communicate with those whose views are needed to solve immediate problems. These characteristics are in stark contrast to conditions in a traditional organization, where subordinates are guarded and negative about the organization, do not feel sufficient trust to communicate openly with those of higher status, and are not permitted to participate in decision-making.</a:t>
            </a:r>
            <a:endParaRPr lang="ru-RU" sz="1000">
              <a:cs typeface="Calibri"/>
            </a:endParaRPr>
          </a:p>
        </p:txBody>
      </p:sp>
    </p:spTree>
    <p:extLst>
      <p:ext uri="{BB962C8B-B14F-4D97-AF65-F5344CB8AC3E}">
        <p14:creationId xmlns:p14="http://schemas.microsoft.com/office/powerpoint/2010/main" val="2431436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D254130-D9E6-DBA5-2E8D-6282783801A5}"/>
              </a:ext>
            </a:extLst>
          </p:cNvPr>
          <p:cNvSpPr>
            <a:spLocks noGrp="1"/>
          </p:cNvSpPr>
          <p:nvPr>
            <p:ph type="title"/>
          </p:nvPr>
        </p:nvSpPr>
        <p:spPr>
          <a:xfrm>
            <a:off x="628650" y="585216"/>
            <a:ext cx="7886700" cy="1325563"/>
          </a:xfrm>
        </p:spPr>
        <p:txBody>
          <a:bodyPr vert="horz" lIns="91440" tIns="45720" rIns="91440" bIns="45720" rtlCol="0" anchor="ctr">
            <a:normAutofit/>
          </a:bodyPr>
          <a:lstStyle/>
          <a:p>
            <a:pPr defTabSz="914400"/>
            <a:r>
              <a:rPr lang="en-US" sz="4400" b="1" i="1" dirty="0">
                <a:solidFill>
                  <a:schemeClr val="bg1"/>
                </a:solidFill>
                <a:latin typeface="Bookman Old Style"/>
              </a:rPr>
              <a:t>Situational theory</a:t>
            </a:r>
            <a:r>
              <a:rPr lang="en-US" sz="4400" dirty="0">
                <a:solidFill>
                  <a:schemeClr val="bg1"/>
                </a:solidFill>
                <a:latin typeface="Bookman Old Style"/>
              </a:rPr>
              <a:t> </a:t>
            </a:r>
          </a:p>
        </p:txBody>
      </p:sp>
      <p:pic>
        <p:nvPicPr>
          <p:cNvPr id="4" name="Рисунок 4">
            <a:extLst>
              <a:ext uri="{FF2B5EF4-FFF2-40B4-BE49-F238E27FC236}">
                <a16:creationId xmlns:a16="http://schemas.microsoft.com/office/drawing/2014/main" id="{998FFABD-D3F6-B38D-953B-9B93F1B3822B}"/>
              </a:ext>
            </a:extLst>
          </p:cNvPr>
          <p:cNvPicPr>
            <a:picLocks noChangeAspect="1"/>
          </p:cNvPicPr>
          <p:nvPr/>
        </p:nvPicPr>
        <p:blipFill rotWithShape="1">
          <a:blip r:embed="rId2"/>
          <a:srcRect l="6167" r="21058" b="-1"/>
          <a:stretch/>
        </p:blipFill>
        <p:spPr>
          <a:xfrm>
            <a:off x="630936" y="2516777"/>
            <a:ext cx="4677156" cy="3660185"/>
          </a:xfrm>
          <a:prstGeom prst="rect">
            <a:avLst/>
          </a:prstGeom>
        </p:spPr>
      </p:pic>
      <p:sp>
        <p:nvSpPr>
          <p:cNvPr id="3" name="TextBox 2">
            <a:extLst>
              <a:ext uri="{FF2B5EF4-FFF2-40B4-BE49-F238E27FC236}">
                <a16:creationId xmlns:a16="http://schemas.microsoft.com/office/drawing/2014/main" id="{BA48CCEA-AA07-82A4-EDB2-BEAB25A35B09}"/>
              </a:ext>
            </a:extLst>
          </p:cNvPr>
          <p:cNvSpPr txBox="1"/>
          <p:nvPr/>
        </p:nvSpPr>
        <p:spPr>
          <a:xfrm>
            <a:off x="5660136" y="2516777"/>
            <a:ext cx="2852928" cy="36601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600" dirty="0">
                <a:latin typeface="Bookman Old Style"/>
              </a:rPr>
              <a:t>Differs from both classical and behavioral theories. Advocates stress the influence of the external environment on the allocation of responsibilities and tasks within the organization, work groups, and jobs. Allocating responsibilities and tasks means creating a structure. Appropriate structures differ according to technology, markets, production, research, and information.</a:t>
            </a:r>
            <a:endParaRPr lang="ru-RU">
              <a:latin typeface="Bookman Old Style"/>
            </a:endParaRPr>
          </a:p>
        </p:txBody>
      </p:sp>
    </p:spTree>
    <p:extLst>
      <p:ext uri="{BB962C8B-B14F-4D97-AF65-F5344CB8AC3E}">
        <p14:creationId xmlns:p14="http://schemas.microsoft.com/office/powerpoint/2010/main" val="312268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3727" y="2340430"/>
            <a:ext cx="3682301" cy="2206364"/>
          </a:xfrm>
        </p:spPr>
        <p:txBody>
          <a:bodyPr>
            <a:normAutofit/>
          </a:bodyPr>
          <a:lstStyle/>
          <a:p>
            <a:r>
              <a:rPr lang="en-US" sz="1600" b="1">
                <a:latin typeface="Bookman Old Style"/>
              </a:rPr>
              <a:t>The purpose</a:t>
            </a:r>
            <a:r>
              <a:rPr lang="en-US" sz="1600">
                <a:latin typeface="Bookman Old Style"/>
              </a:rPr>
              <a:t> of job analysis is to determine why jobs exist, what tasks are required within the job, when, where and how the job is performed, under what conditions, and what qualifications are needed to perform the job.</a:t>
            </a:r>
            <a:br>
              <a:rPr lang="ru-RU" sz="1600">
                <a:latin typeface="Bookman Old Style"/>
              </a:rPr>
            </a:br>
            <a:endParaRPr lang="ru-RU" sz="1600">
              <a:latin typeface="Bookman Old Style"/>
            </a:endParaRPr>
          </a:p>
        </p:txBody>
      </p:sp>
      <p:sp>
        <p:nvSpPr>
          <p:cNvPr id="2056"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40464"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63836" y="2037652"/>
            <a:ext cx="4100104" cy="200534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8"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0107" y="4683319"/>
            <a:ext cx="4443893"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0"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3319"/>
            <a:ext cx="5319666"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
        <p:nvSpPr>
          <p:cNvPr id="3" name="AutoShape 2" descr="Картинки по запросу purpo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4082102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27" name="Rectangle 30726">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388416" y="4883544"/>
            <a:ext cx="2907065" cy="1556907"/>
          </a:xfrm>
        </p:spPr>
        <p:txBody>
          <a:bodyPr vert="horz" lIns="91440" tIns="45720" rIns="91440" bIns="45720" rtlCol="0" anchor="ctr">
            <a:normAutofit/>
          </a:bodyPr>
          <a:lstStyle/>
          <a:p>
            <a:pPr defTabSz="914400"/>
            <a:r>
              <a:rPr lang="en-US" sz="2800" b="1" kern="1200" dirty="0">
                <a:effectLst>
                  <a:outerShdw blurRad="38100" dist="38100" dir="2700000" algn="tl">
                    <a:srgbClr val="000000">
                      <a:alpha val="43137"/>
                    </a:srgbClr>
                  </a:outerShdw>
                </a:effectLst>
                <a:latin typeface="Bookman Old Style"/>
              </a:rPr>
              <a:t>METHODS OF JOB DESIGN</a:t>
            </a:r>
            <a:endParaRPr lang="en-US" sz="2800" kern="1200" dirty="0">
              <a:effectLst>
                <a:outerShdw blurRad="38100" dist="38100" dir="2700000" algn="tl">
                  <a:srgbClr val="000000">
                    <a:alpha val="43137"/>
                  </a:srgbClr>
                </a:outerShdw>
              </a:effectLst>
              <a:latin typeface="Bookman Old Style"/>
            </a:endParaRPr>
          </a:p>
        </p:txBody>
      </p:sp>
      <p:sp>
        <p:nvSpPr>
          <p:cNvPr id="30729" name="Rectangle 3072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1" name="Rectangle 307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Картинки по запросу Job specialization"/>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9403" y="878793"/>
            <a:ext cx="7777234" cy="2838690"/>
          </a:xfrm>
          <a:prstGeom prst="rect">
            <a:avLst/>
          </a:prstGeom>
          <a:noFill/>
          <a:extLst>
            <a:ext uri="{909E8E84-426E-40DD-AFC4-6F175D3DCCD1}">
              <a14:hiddenFill xmlns:a14="http://schemas.microsoft.com/office/drawing/2010/main">
                <a:solidFill>
                  <a:srgbClr val="FFFFFF"/>
                </a:solidFill>
              </a14:hiddenFill>
            </a:ext>
          </a:extLst>
        </p:spPr>
      </p:pic>
      <p:sp>
        <p:nvSpPr>
          <p:cNvPr id="30733" name="Rectangle 3073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Прямоугольник 2"/>
          <p:cNvSpPr/>
          <p:nvPr/>
        </p:nvSpPr>
        <p:spPr>
          <a:xfrm>
            <a:off x="3872039" y="4883544"/>
            <a:ext cx="4940186" cy="155690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b="1" i="1" dirty="0">
                <a:latin typeface="Bookman Old Style"/>
              </a:rPr>
              <a:t>Job specialization </a:t>
            </a:r>
            <a:r>
              <a:rPr lang="en-US" sz="1600" dirty="0">
                <a:latin typeface="Bookman Old Style"/>
              </a:rPr>
              <a:t>– involves using standardized work procedures and having employees perform repetitive, precisely defined and simplified tasks.</a:t>
            </a:r>
          </a:p>
        </p:txBody>
      </p:sp>
    </p:spTree>
    <p:extLst>
      <p:ext uri="{BB962C8B-B14F-4D97-AF65-F5344CB8AC3E}">
        <p14:creationId xmlns:p14="http://schemas.microsoft.com/office/powerpoint/2010/main" val="362093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51" name="Rectangle 31750">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26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53" name="Rectangle 31752">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31755" name="Straight Connector 31754">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52606F"/>
            </a:solidFill>
          </a:ln>
        </p:spPr>
        <p:style>
          <a:lnRef idx="1">
            <a:schemeClr val="accent1"/>
          </a:lnRef>
          <a:fillRef idx="0">
            <a:schemeClr val="accent1"/>
          </a:fillRef>
          <a:effectRef idx="0">
            <a:schemeClr val="accent1"/>
          </a:effectRef>
          <a:fontRef idx="minor">
            <a:schemeClr val="tx1"/>
          </a:fontRef>
        </p:style>
      </p:cxnSp>
      <p:sp>
        <p:nvSpPr>
          <p:cNvPr id="3" name="Заголовок 2"/>
          <p:cNvSpPr>
            <a:spLocks noGrp="1"/>
          </p:cNvSpPr>
          <p:nvPr>
            <p:ph type="title"/>
          </p:nvPr>
        </p:nvSpPr>
        <p:spPr>
          <a:xfrm>
            <a:off x="832485" y="4277356"/>
            <a:ext cx="7475220" cy="1560320"/>
          </a:xfrm>
          <a:prstGeom prst="rect">
            <a:avLst/>
          </a:prstGeom>
        </p:spPr>
        <p:txBody>
          <a:bodyPr vert="horz" lIns="91440" tIns="45720" rIns="91440" bIns="45720" rtlCol="0" anchor="b">
            <a:normAutofit fontScale="90000"/>
          </a:bodyPr>
          <a:lstStyle/>
          <a:p>
            <a:pPr algn="ctr" defTabSz="914400"/>
            <a:r>
              <a:rPr lang="en-US" sz="3500" b="1" i="1" dirty="0">
                <a:solidFill>
                  <a:srgbClr val="52606F"/>
                </a:solidFill>
                <a:latin typeface="Bookman Old Style"/>
              </a:rPr>
              <a:t>Job enlargement – </a:t>
            </a:r>
            <a:r>
              <a:rPr lang="en-US" sz="3500" dirty="0">
                <a:solidFill>
                  <a:srgbClr val="52606F"/>
                </a:solidFill>
                <a:latin typeface="Bookman Old Style"/>
              </a:rPr>
              <a:t>seeks to horizontally load a job by adding to the variety of tasks to be performed.</a:t>
            </a:r>
          </a:p>
        </p:txBody>
      </p:sp>
      <p:pic>
        <p:nvPicPr>
          <p:cNvPr id="31746" name="Picture 2" descr="Картинки по запросу Job enlarg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5125" r="2" b="9973"/>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52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5" name="Rectangle 32774">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45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77" name="Rectangle 32776">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32779" name="Straight Connector 32778">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445F63"/>
            </a:solidFill>
          </a:ln>
        </p:spPr>
        <p:style>
          <a:lnRef idx="1">
            <a:schemeClr val="accent1"/>
          </a:lnRef>
          <a:fillRef idx="0">
            <a:schemeClr val="accent1"/>
          </a:fillRef>
          <a:effectRef idx="0">
            <a:schemeClr val="accent1"/>
          </a:effectRef>
          <a:fontRef idx="minor">
            <a:schemeClr val="tx1"/>
          </a:fontRef>
        </p:style>
      </p:cxnSp>
      <p:sp>
        <p:nvSpPr>
          <p:cNvPr id="3" name="Заголовок 2"/>
          <p:cNvSpPr>
            <a:spLocks noGrp="1"/>
          </p:cNvSpPr>
          <p:nvPr>
            <p:ph type="title"/>
          </p:nvPr>
        </p:nvSpPr>
        <p:spPr>
          <a:xfrm>
            <a:off x="832485" y="4277356"/>
            <a:ext cx="7611989" cy="1540782"/>
          </a:xfrm>
          <a:prstGeom prst="rect">
            <a:avLst/>
          </a:prstGeom>
        </p:spPr>
        <p:txBody>
          <a:bodyPr vert="horz" lIns="91440" tIns="45720" rIns="91440" bIns="45720" rtlCol="0" anchor="b">
            <a:normAutofit fontScale="90000"/>
          </a:bodyPr>
          <a:lstStyle/>
          <a:p>
            <a:pPr algn="ctr" defTabSz="914400"/>
            <a:r>
              <a:rPr lang="en-US" sz="3500" b="1" i="1" dirty="0">
                <a:solidFill>
                  <a:srgbClr val="445F63"/>
                </a:solidFill>
                <a:latin typeface="Bookman Old Style"/>
              </a:rPr>
              <a:t>Job rotation – </a:t>
            </a:r>
            <a:r>
              <a:rPr lang="en-US" sz="3500" dirty="0">
                <a:solidFill>
                  <a:srgbClr val="445F63"/>
                </a:solidFill>
                <a:latin typeface="Bookman Old Style"/>
              </a:rPr>
              <a:t>increases task variety by periodically shifting employees between jobs involving different tasks.</a:t>
            </a:r>
          </a:p>
        </p:txBody>
      </p:sp>
      <p:pic>
        <p:nvPicPr>
          <p:cNvPr id="32770" name="Picture 2" descr="Картинки по запросу job rotation"/>
          <p:cNvPicPr>
            <a:picLocks noChangeAspect="1" noChangeArrowheads="1"/>
          </p:cNvPicPr>
          <p:nvPr/>
        </p:nvPicPr>
        <p:blipFill rotWithShape="1">
          <a:blip r:embed="rId2">
            <a:extLst>
              <a:ext uri="{28A0092B-C50C-407E-A947-70E740481C1C}">
                <a14:useLocalDpi xmlns:a14="http://schemas.microsoft.com/office/drawing/2010/main" val="0"/>
              </a:ext>
            </a:extLst>
          </a:blip>
          <a:srcRect t="21175" r="2" b="14584"/>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72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794" name="Picture 2" descr="Картинки по запросу Job enrichment"/>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3799" name="Rectangle 3379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Заголовок 2"/>
          <p:cNvSpPr>
            <a:spLocks noGrp="1"/>
          </p:cNvSpPr>
          <p:nvPr>
            <p:ph type="title"/>
          </p:nvPr>
        </p:nvSpPr>
        <p:spPr>
          <a:xfrm>
            <a:off x="392906" y="5317240"/>
            <a:ext cx="8408194" cy="744836"/>
          </a:xfrm>
          <a:prstGeom prst="rect">
            <a:avLst/>
          </a:prstGeom>
        </p:spPr>
        <p:txBody>
          <a:bodyPr>
            <a:normAutofit/>
          </a:bodyPr>
          <a:lstStyle/>
          <a:p>
            <a:pPr algn="ctr"/>
            <a:r>
              <a:rPr lang="en-US" sz="2200" b="1" i="1" dirty="0">
                <a:solidFill>
                  <a:schemeClr val="tx1">
                    <a:lumMod val="85000"/>
                    <a:lumOff val="15000"/>
                  </a:schemeClr>
                </a:solidFill>
                <a:latin typeface="Bookman Old Style"/>
              </a:rPr>
              <a:t>Job enrichment – </a:t>
            </a:r>
            <a:r>
              <a:rPr lang="en-US" sz="2200" dirty="0">
                <a:solidFill>
                  <a:schemeClr val="tx1">
                    <a:lumMod val="85000"/>
                    <a:lumOff val="15000"/>
                  </a:schemeClr>
                </a:solidFill>
                <a:latin typeface="Bookman Old Style"/>
              </a:rPr>
              <a:t>involves making basic changes in job content and level of responsibility.</a:t>
            </a:r>
            <a:endParaRPr lang="ru-RU" sz="2200" dirty="0">
              <a:solidFill>
                <a:schemeClr val="tx1">
                  <a:lumMod val="85000"/>
                  <a:lumOff val="15000"/>
                </a:schemeClr>
              </a:solidFill>
              <a:latin typeface="Bookman Old Style"/>
            </a:endParaRPr>
          </a:p>
        </p:txBody>
      </p:sp>
      <p:cxnSp>
        <p:nvCxnSpPr>
          <p:cNvPr id="33801" name="Straight Connector 3380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3803" name="Straight Connector 3380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03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823" name="Rectangle 34822">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Заголовок 2"/>
          <p:cNvSpPr>
            <a:spLocks noGrp="1"/>
          </p:cNvSpPr>
          <p:nvPr>
            <p:ph type="title"/>
          </p:nvPr>
        </p:nvSpPr>
        <p:spPr>
          <a:xfrm>
            <a:off x="1024620" y="4376508"/>
            <a:ext cx="7217553" cy="1257202"/>
          </a:xfrm>
          <a:prstGeom prst="rect">
            <a:avLst/>
          </a:prstGeom>
        </p:spPr>
        <p:txBody>
          <a:bodyPr vert="horz" lIns="91440" tIns="45720" rIns="91440" bIns="45720" rtlCol="0" anchor="b">
            <a:normAutofit/>
          </a:bodyPr>
          <a:lstStyle/>
          <a:p>
            <a:pPr defTabSz="914400"/>
            <a:r>
              <a:rPr lang="en-US" sz="2700" b="1" i="1" kern="1200" dirty="0">
                <a:latin typeface="Bookman Old Style"/>
              </a:rPr>
              <a:t>Socio-technical enrichment – </a:t>
            </a:r>
            <a:r>
              <a:rPr lang="en-US" sz="2700" kern="1200" dirty="0">
                <a:latin typeface="Bookman Old Style"/>
              </a:rPr>
              <a:t>focuses on the relationship between technology and groups of workers.</a:t>
            </a:r>
          </a:p>
        </p:txBody>
      </p:sp>
      <p:sp>
        <p:nvSpPr>
          <p:cNvPr id="34825" name="Rectangle 34824">
            <a:extLst>
              <a:ext uri="{FF2B5EF4-FFF2-40B4-BE49-F238E27FC236}">
                <a16:creationId xmlns:a16="http://schemas.microsoft.com/office/drawing/2014/main" id="{A2555B16-BE1D-4C33-A27C-FF0671B6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541782"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818" name="Picture 2" descr="Картинки по запросу enrichmen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4391" y="2001781"/>
            <a:ext cx="7450954" cy="996851"/>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62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7" name="Rectangle 35846">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384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49" name="Rectangle 35848">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35851" name="Straight Connector 35850">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384C61"/>
            </a:solidFill>
          </a:ln>
        </p:spPr>
        <p:style>
          <a:lnRef idx="1">
            <a:schemeClr val="accent1"/>
          </a:lnRef>
          <a:fillRef idx="0">
            <a:schemeClr val="accent1"/>
          </a:fillRef>
          <a:effectRef idx="0">
            <a:schemeClr val="accent1"/>
          </a:effectRef>
          <a:fontRef idx="minor">
            <a:schemeClr val="tx1"/>
          </a:fontRef>
        </p:style>
      </p:cxnSp>
      <p:sp>
        <p:nvSpPr>
          <p:cNvPr id="3" name="Заголовок 2"/>
          <p:cNvSpPr>
            <a:spLocks noGrp="1"/>
          </p:cNvSpPr>
          <p:nvPr>
            <p:ph type="title"/>
          </p:nvPr>
        </p:nvSpPr>
        <p:spPr>
          <a:xfrm>
            <a:off x="832485" y="4277356"/>
            <a:ext cx="7475220" cy="1560320"/>
          </a:xfrm>
          <a:prstGeom prst="rect">
            <a:avLst/>
          </a:prstGeom>
        </p:spPr>
        <p:txBody>
          <a:bodyPr vert="horz" lIns="91440" tIns="45720" rIns="91440" bIns="45720" rtlCol="0" anchor="b">
            <a:normAutofit fontScale="90000"/>
          </a:bodyPr>
          <a:lstStyle/>
          <a:p>
            <a:pPr algn="ctr" defTabSz="914400"/>
            <a:r>
              <a:rPr lang="en-US" sz="2400" b="1" i="1" dirty="0">
                <a:solidFill>
                  <a:srgbClr val="384C61"/>
                </a:solidFill>
                <a:latin typeface="Bookman Old Style"/>
              </a:rPr>
              <a:t> Autonomous work teams – </a:t>
            </a:r>
            <a:r>
              <a:rPr lang="en-US" sz="2400" dirty="0">
                <a:solidFill>
                  <a:srgbClr val="384C61"/>
                </a:solidFill>
                <a:latin typeface="Bookman Old Style"/>
              </a:rPr>
              <a:t>represent job enrichment at the group level. The employer sets up self-managed work teams who are responsible for accomplishing defined performance objectives.</a:t>
            </a:r>
          </a:p>
        </p:txBody>
      </p:sp>
      <p:pic>
        <p:nvPicPr>
          <p:cNvPr id="35842" name="Picture 2" descr="Картинки по запросу work team"/>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04" r="2" b="15663"/>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50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237E2-96C9-3D89-7BE4-036B64B9BF5D}"/>
              </a:ext>
            </a:extLst>
          </p:cNvPr>
          <p:cNvPicPr>
            <a:picLocks noChangeAspect="1"/>
          </p:cNvPicPr>
          <p:nvPr/>
        </p:nvPicPr>
        <p:blipFill rotWithShape="1">
          <a:blip r:embed="rId2">
            <a:alphaModFix amt="35000"/>
          </a:blip>
          <a:srcRect r="11971" b="-10"/>
          <a:stretch/>
        </p:blipFill>
        <p:spPr>
          <a:xfrm>
            <a:off x="20" y="1"/>
            <a:ext cx="9143980" cy="6857999"/>
          </a:xfrm>
          <a:prstGeom prst="rect">
            <a:avLst/>
          </a:prstGeom>
        </p:spPr>
      </p:pic>
      <p:sp>
        <p:nvSpPr>
          <p:cNvPr id="2" name="Заголовок 1"/>
          <p:cNvSpPr>
            <a:spLocks noGrp="1"/>
          </p:cNvSpPr>
          <p:nvPr>
            <p:ph type="title"/>
          </p:nvPr>
        </p:nvSpPr>
        <p:spPr>
          <a:xfrm>
            <a:off x="628650" y="1065862"/>
            <a:ext cx="2807257" cy="4726276"/>
          </a:xfrm>
        </p:spPr>
        <p:txBody>
          <a:bodyPr vert="horz" lIns="91440" tIns="45720" rIns="91440" bIns="45720" rtlCol="0" anchor="ctr">
            <a:normAutofit/>
          </a:bodyPr>
          <a:lstStyle/>
          <a:p>
            <a:pPr algn="r" defTabSz="914400"/>
            <a:r>
              <a:rPr lang="en-US" sz="3500" b="1" dirty="0">
                <a:solidFill>
                  <a:srgbClr val="FFFFFF"/>
                </a:solidFill>
                <a:effectLst>
                  <a:outerShdw blurRad="38100" dist="38100" dir="2700000" algn="tl">
                    <a:srgbClr val="000000">
                      <a:alpha val="43137"/>
                    </a:srgbClr>
                  </a:outerShdw>
                </a:effectLst>
                <a:latin typeface="Bookman Old Style"/>
              </a:rPr>
              <a:t>AREAS  OF JOB DESIGN</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02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Прямоугольник 2"/>
          <p:cNvSpPr/>
          <p:nvPr/>
        </p:nvSpPr>
        <p:spPr>
          <a:xfrm>
            <a:off x="3866534" y="1065862"/>
            <a:ext cx="4308514" cy="4726276"/>
          </a:xfrm>
          <a:prstGeom prst="rect">
            <a:avLst/>
          </a:prstGeom>
        </p:spPr>
        <p:txBody>
          <a:bodyPr vert="horz" lIns="91440" tIns="45720" rIns="91440" bIns="45720" rtlCol="0" anchor="ctr">
            <a:normAutofit/>
          </a:bodyPr>
          <a:lstStyle/>
          <a:p>
            <a:pPr marL="457200" lvl="0" indent="-228600">
              <a:lnSpc>
                <a:spcPct val="90000"/>
              </a:lnSpc>
              <a:spcAft>
                <a:spcPts val="600"/>
              </a:spcAft>
              <a:buFont typeface="Arial" panose="020B0604020202020204" pitchFamily="34" charset="0"/>
              <a:buChar char="•"/>
            </a:pPr>
            <a:r>
              <a:rPr lang="en-US" sz="1700" dirty="0">
                <a:solidFill>
                  <a:srgbClr val="FFFFFF"/>
                </a:solidFill>
                <a:latin typeface="Bookman Old Style"/>
              </a:rPr>
              <a:t>checking the work overload;</a:t>
            </a:r>
          </a:p>
          <a:p>
            <a:pPr marL="457200" lvl="0" indent="-228600">
              <a:lnSpc>
                <a:spcPct val="90000"/>
              </a:lnSpc>
              <a:spcAft>
                <a:spcPts val="600"/>
              </a:spcAft>
              <a:buFont typeface="Arial" panose="020B0604020202020204" pitchFamily="34" charset="0"/>
              <a:buChar char="•"/>
            </a:pPr>
            <a:r>
              <a:rPr lang="en-US" sz="1700" dirty="0">
                <a:solidFill>
                  <a:srgbClr val="FFFFFF"/>
                </a:solidFill>
                <a:latin typeface="Bookman Old Style"/>
              </a:rPr>
              <a:t>checking upon the work under load;</a:t>
            </a:r>
          </a:p>
          <a:p>
            <a:pPr marL="457200" lvl="0" indent="-228600">
              <a:lnSpc>
                <a:spcPct val="90000"/>
              </a:lnSpc>
              <a:spcAft>
                <a:spcPts val="600"/>
              </a:spcAft>
              <a:buFont typeface="Arial" panose="020B0604020202020204" pitchFamily="34" charset="0"/>
              <a:buChar char="•"/>
            </a:pPr>
            <a:r>
              <a:rPr lang="en-US" sz="1700" dirty="0">
                <a:solidFill>
                  <a:srgbClr val="FFFFFF"/>
                </a:solidFill>
                <a:latin typeface="Bookman Old Style"/>
              </a:rPr>
              <a:t>ensuring tasks are not repetitive in nature;</a:t>
            </a:r>
          </a:p>
          <a:p>
            <a:pPr marL="457200" lvl="0" indent="-228600">
              <a:lnSpc>
                <a:spcPct val="90000"/>
              </a:lnSpc>
              <a:spcAft>
                <a:spcPts val="600"/>
              </a:spcAft>
              <a:buFont typeface="Arial" panose="020B0604020202020204" pitchFamily="34" charset="0"/>
              <a:buChar char="•"/>
            </a:pPr>
            <a:r>
              <a:rPr lang="en-US" sz="1700" dirty="0">
                <a:solidFill>
                  <a:srgbClr val="FFFFFF"/>
                </a:solidFill>
                <a:latin typeface="Bookman Old Style"/>
              </a:rPr>
              <a:t>ensuring that employees don not remain isolated;</a:t>
            </a:r>
          </a:p>
          <a:p>
            <a:pPr marL="457200" lvl="0" indent="-228600">
              <a:lnSpc>
                <a:spcPct val="90000"/>
              </a:lnSpc>
              <a:spcAft>
                <a:spcPts val="600"/>
              </a:spcAft>
              <a:buFont typeface="Arial" panose="020B0604020202020204" pitchFamily="34" charset="0"/>
              <a:buChar char="•"/>
            </a:pPr>
            <a:r>
              <a:rPr lang="en-US" sz="1700" dirty="0">
                <a:solidFill>
                  <a:srgbClr val="FFFFFF"/>
                </a:solidFill>
                <a:latin typeface="Bookman Old Style"/>
              </a:rPr>
              <a:t>defining working hours clearly;</a:t>
            </a:r>
          </a:p>
          <a:p>
            <a:pPr marL="457200" lvl="0" indent="-228600">
              <a:lnSpc>
                <a:spcPct val="90000"/>
              </a:lnSpc>
              <a:spcAft>
                <a:spcPts val="600"/>
              </a:spcAft>
              <a:buFont typeface="Arial" panose="020B0604020202020204" pitchFamily="34" charset="0"/>
              <a:buChar char="•"/>
            </a:pPr>
            <a:r>
              <a:rPr lang="en-US" sz="1700" dirty="0">
                <a:solidFill>
                  <a:srgbClr val="FFFFFF"/>
                </a:solidFill>
                <a:latin typeface="Bookman Old Style"/>
              </a:rPr>
              <a:t>defining the work processes clearly.</a:t>
            </a:r>
          </a:p>
        </p:txBody>
      </p:sp>
    </p:spTree>
    <p:extLst>
      <p:ext uri="{BB962C8B-B14F-4D97-AF65-F5344CB8AC3E}">
        <p14:creationId xmlns:p14="http://schemas.microsoft.com/office/powerpoint/2010/main" val="2477478604"/>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Картинки по запросу Employee Input"/>
          <p:cNvPicPr>
            <a:picLocks noChangeAspect="1" noChangeArrowheads="1"/>
          </p:cNvPicPr>
          <p:nvPr/>
        </p:nvPicPr>
        <p:blipFill rotWithShape="1">
          <a:blip r:embed="rId2">
            <a:extLst>
              <a:ext uri="{28A0092B-C50C-407E-A947-70E740481C1C}">
                <a14:useLocalDpi xmlns:a14="http://schemas.microsoft.com/office/drawing/2010/main" val="0"/>
              </a:ext>
            </a:extLst>
          </a:blip>
          <a:srcRect t="10791" r="9091" b="7062"/>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6"/>
            <a:ext cx="5398329"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446103" y="640263"/>
            <a:ext cx="4964858" cy="1344975"/>
          </a:xfrm>
        </p:spPr>
        <p:txBody>
          <a:bodyPr vert="horz" lIns="91440" tIns="45720" rIns="91440" bIns="45720" rtlCol="0" anchor="ctr">
            <a:normAutofit/>
          </a:bodyPr>
          <a:lstStyle/>
          <a:p>
            <a:pPr defTabSz="914400"/>
            <a:r>
              <a:rPr lang="en-US" sz="3500" b="1" dirty="0">
                <a:effectLst>
                  <a:outerShdw blurRad="38100" dist="38100" dir="2700000" algn="tl">
                    <a:srgbClr val="000000">
                      <a:alpha val="43137"/>
                    </a:srgbClr>
                  </a:outerShdw>
                </a:effectLst>
                <a:latin typeface="Bookman Old Style"/>
              </a:rPr>
              <a:t>BENEFITS OF A JOB DESIGN</a:t>
            </a:r>
            <a:endParaRPr lang="en-US" sz="3500" dirty="0">
              <a:effectLst>
                <a:outerShdw blurRad="38100" dist="38100" dir="2700000" algn="tl">
                  <a:srgbClr val="000000">
                    <a:alpha val="43137"/>
                  </a:srgbClr>
                </a:outerShdw>
              </a:effectLst>
              <a:latin typeface="Bookman Old Style"/>
            </a:endParaRPr>
          </a:p>
        </p:txBody>
      </p:sp>
      <p:sp>
        <p:nvSpPr>
          <p:cNvPr id="3" name="Прямоугольник 2"/>
          <p:cNvSpPr/>
          <p:nvPr/>
        </p:nvSpPr>
        <p:spPr>
          <a:xfrm>
            <a:off x="445581" y="2121763"/>
            <a:ext cx="4965379" cy="3773010"/>
          </a:xfrm>
          <a:prstGeom prst="rect">
            <a:avLst/>
          </a:prstGeom>
        </p:spPr>
        <p:txBody>
          <a:bodyPr vert="horz" lIns="91440" tIns="45720" rIns="91440" bIns="45720" rtlCol="0" anchor="t">
            <a:normAutofit/>
          </a:bodyPr>
          <a:lstStyle/>
          <a:p>
            <a:pPr marL="0" lvl="1">
              <a:lnSpc>
                <a:spcPct val="90000"/>
              </a:lnSpc>
              <a:spcAft>
                <a:spcPts val="600"/>
              </a:spcAft>
            </a:pPr>
            <a:r>
              <a:rPr lang="en-US" sz="2100" b="1" i="1" dirty="0">
                <a:latin typeface="Bookman Old Style"/>
              </a:rPr>
              <a:t>1. Employee Input</a:t>
            </a:r>
            <a:r>
              <a:rPr lang="en-US" sz="2100" b="1" dirty="0">
                <a:latin typeface="Bookman Old Style"/>
              </a:rPr>
              <a:t>: </a:t>
            </a:r>
            <a:r>
              <a:rPr lang="en-US" sz="2100" dirty="0">
                <a:latin typeface="Bookman Old Style"/>
              </a:rPr>
              <a:t>A good job design enables a good job feedback. Employees have the option to vary tasks as per their personal and social needs, habits and circumstances in the workplace.</a:t>
            </a:r>
            <a:endParaRPr lang="ru-RU"/>
          </a:p>
        </p:txBody>
      </p:sp>
    </p:spTree>
    <p:extLst>
      <p:ext uri="{BB962C8B-B14F-4D97-AF65-F5344CB8AC3E}">
        <p14:creationId xmlns:p14="http://schemas.microsoft.com/office/powerpoint/2010/main" val="1286643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374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374D3B"/>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8560BF3A-F096-39CC-39C2-F950E8D7612F}"/>
              </a:ext>
            </a:extLst>
          </p:cNvPr>
          <p:cNvSpPr>
            <a:spLocks noGrp="1"/>
          </p:cNvSpPr>
          <p:nvPr>
            <p:ph type="title"/>
          </p:nvPr>
        </p:nvSpPr>
        <p:spPr>
          <a:xfrm>
            <a:off x="832485" y="4277356"/>
            <a:ext cx="7475220" cy="1560320"/>
          </a:xfrm>
        </p:spPr>
        <p:txBody>
          <a:bodyPr vert="horz" lIns="91440" tIns="45720" rIns="91440" bIns="45720" rtlCol="0" anchor="b">
            <a:normAutofit fontScale="90000"/>
          </a:bodyPr>
          <a:lstStyle/>
          <a:p>
            <a:pPr algn="ctr" defTabSz="914400"/>
            <a:r>
              <a:rPr lang="en-US" sz="2000" b="1" i="1" dirty="0">
                <a:solidFill>
                  <a:srgbClr val="374D3B"/>
                </a:solidFill>
                <a:latin typeface="Bookman Old Style"/>
              </a:rPr>
              <a:t>2. Employee Training: </a:t>
            </a:r>
            <a:r>
              <a:rPr lang="en-US" sz="2000" dirty="0">
                <a:solidFill>
                  <a:srgbClr val="374D3B"/>
                </a:solidFill>
                <a:latin typeface="Bookman Old Style"/>
              </a:rPr>
              <a:t>Training is an integral part of job design. Contrary to the philosophy of “leave them alone’ job design lays due emphasis on training people so that are well aware of what their job demands and how it is to be done.</a:t>
            </a:r>
            <a:br>
              <a:rPr lang="en-US" sz="2000" dirty="0">
                <a:latin typeface="Bookman Old Style"/>
              </a:rPr>
            </a:br>
            <a:endParaRPr lang="en-US" sz="2000">
              <a:solidFill>
                <a:srgbClr val="374D3B"/>
              </a:solidFill>
              <a:latin typeface="Bookman Old Style"/>
            </a:endParaRPr>
          </a:p>
          <a:p>
            <a:pPr algn="ctr" defTabSz="914400"/>
            <a:endParaRPr lang="en-US" sz="2000" dirty="0">
              <a:solidFill>
                <a:srgbClr val="374D3B"/>
              </a:solidFill>
              <a:latin typeface="Bookman Old Style"/>
            </a:endParaRPr>
          </a:p>
        </p:txBody>
      </p:sp>
      <p:pic>
        <p:nvPicPr>
          <p:cNvPr id="4" name="Picture 2" descr="Картинки по запросу Employee Training">
            <a:extLst>
              <a:ext uri="{FF2B5EF4-FFF2-40B4-BE49-F238E27FC236}">
                <a16:creationId xmlns:a16="http://schemas.microsoft.com/office/drawing/2014/main" id="{2253CC0B-6CC7-E655-42CE-DA1A563E6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39" r="2" b="12659"/>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E6ED2FE2-698F-9729-CD76-A2A38F96C58A}"/>
              </a:ext>
            </a:extLst>
          </p:cNvPr>
          <p:cNvSpPr>
            <a:spLocks noGrp="1"/>
          </p:cNvSpPr>
          <p:nvPr>
            <p:ph type="title"/>
          </p:nvPr>
        </p:nvSpPr>
        <p:spPr>
          <a:xfrm>
            <a:off x="667753" y="640080"/>
            <a:ext cx="2800511" cy="3566160"/>
          </a:xfrm>
        </p:spPr>
        <p:txBody>
          <a:bodyPr vert="horz" lIns="91440" tIns="45720" rIns="91440" bIns="45720" rtlCol="0" anchor="b">
            <a:normAutofit fontScale="90000"/>
          </a:bodyPr>
          <a:lstStyle/>
          <a:p>
            <a:pPr defTabSz="914400"/>
            <a:r>
              <a:rPr lang="en-US" sz="2200" b="1" i="1" dirty="0">
                <a:latin typeface="Bookman Old Style"/>
              </a:rPr>
              <a:t>3. Work / Rest Schedules: </a:t>
            </a:r>
            <a:r>
              <a:rPr lang="en-US" sz="2200" dirty="0">
                <a:latin typeface="Bookman Old Style"/>
              </a:rPr>
              <a:t>Job design offers good work and rest schedule by clearly defining the number of hours an individual has to spend in his/her job</a:t>
            </a:r>
            <a:br>
              <a:rPr lang="en-US" sz="2200" dirty="0">
                <a:latin typeface="Bookman Old Style"/>
              </a:rPr>
            </a:br>
            <a:endParaRPr lang="en-US" sz="2200">
              <a:latin typeface="Bookman Old Style"/>
            </a:endParaRP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4409267"/>
            <a:ext cx="260604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FCEA9EF-9304-7BF4-6D18-78D3DA34C3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54" r="13853"/>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0682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69216FA-293F-4DFA-AF49-122081674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60896" cy="6858000"/>
          </a:xfrm>
          <a:custGeom>
            <a:avLst/>
            <a:gdLst>
              <a:gd name="connsiteX0" fmla="*/ 7814528 w 7814528"/>
              <a:gd name="connsiteY0" fmla="*/ 0 h 6858000"/>
              <a:gd name="connsiteX1" fmla="*/ 4918634 w 7814528"/>
              <a:gd name="connsiteY1" fmla="*/ 0 h 6858000"/>
              <a:gd name="connsiteX2" fmla="*/ 3846377 w 7814528"/>
              <a:gd name="connsiteY2" fmla="*/ 0 h 6858000"/>
              <a:gd name="connsiteX3" fmla="*/ 1560224 w 7814528"/>
              <a:gd name="connsiteY3" fmla="*/ 0 h 6858000"/>
              <a:gd name="connsiteX4" fmla="*/ 1545811 w 7814528"/>
              <a:gd name="connsiteY4" fmla="*/ 52964 h 6858000"/>
              <a:gd name="connsiteX5" fmla="*/ 1507504 w 7814528"/>
              <a:gd name="connsiteY5" fmla="*/ 89121 h 6858000"/>
              <a:gd name="connsiteX6" fmla="*/ 1509331 w 7814528"/>
              <a:gd name="connsiteY6" fmla="*/ 143623 h 6858000"/>
              <a:gd name="connsiteX7" fmla="*/ 1476497 w 7814528"/>
              <a:gd name="connsiteY7" fmla="*/ 182099 h 6858000"/>
              <a:gd name="connsiteX8" fmla="*/ 1448939 w 7814528"/>
              <a:gd name="connsiteY8" fmla="*/ 236597 h 6858000"/>
              <a:gd name="connsiteX9" fmla="*/ 1420047 w 7814528"/>
              <a:gd name="connsiteY9" fmla="*/ 334926 h 6858000"/>
              <a:gd name="connsiteX10" fmla="*/ 1379508 w 7814528"/>
              <a:gd name="connsiteY10" fmla="*/ 455615 h 6858000"/>
              <a:gd name="connsiteX11" fmla="*/ 1387994 w 7814528"/>
              <a:gd name="connsiteY11" fmla="*/ 515581 h 6858000"/>
              <a:gd name="connsiteX12" fmla="*/ 1369494 w 7814528"/>
              <a:gd name="connsiteY12" fmla="*/ 600848 h 6858000"/>
              <a:gd name="connsiteX13" fmla="*/ 1385058 w 7814528"/>
              <a:gd name="connsiteY13" fmla="*/ 712462 h 6858000"/>
              <a:gd name="connsiteX14" fmla="*/ 1312535 w 7814528"/>
              <a:gd name="connsiteY14" fmla="*/ 779617 h 6858000"/>
              <a:gd name="connsiteX15" fmla="*/ 1327355 w 7814528"/>
              <a:gd name="connsiteY15" fmla="*/ 890133 h 6858000"/>
              <a:gd name="connsiteX16" fmla="*/ 1366472 w 7814528"/>
              <a:gd name="connsiteY16" fmla="*/ 950605 h 6858000"/>
              <a:gd name="connsiteX17" fmla="*/ 1386886 w 7814528"/>
              <a:gd name="connsiteY17" fmla="*/ 1051638 h 6858000"/>
              <a:gd name="connsiteX18" fmla="*/ 1370890 w 7814528"/>
              <a:gd name="connsiteY18" fmla="*/ 1102487 h 6858000"/>
              <a:gd name="connsiteX19" fmla="*/ 1341022 w 7814528"/>
              <a:gd name="connsiteY19" fmla="*/ 1164961 h 6858000"/>
              <a:gd name="connsiteX20" fmla="*/ 1342836 w 7814528"/>
              <a:gd name="connsiteY20" fmla="*/ 1249089 h 6858000"/>
              <a:gd name="connsiteX21" fmla="*/ 1306738 w 7814528"/>
              <a:gd name="connsiteY21" fmla="*/ 1345177 h 6858000"/>
              <a:gd name="connsiteX22" fmla="*/ 1300572 w 7814528"/>
              <a:gd name="connsiteY22" fmla="*/ 1349556 h 6858000"/>
              <a:gd name="connsiteX23" fmla="*/ 1299545 w 7814528"/>
              <a:gd name="connsiteY23" fmla="*/ 1357170 h 6858000"/>
              <a:gd name="connsiteX24" fmla="*/ 1303870 w 7814528"/>
              <a:gd name="connsiteY24" fmla="*/ 1361656 h 6858000"/>
              <a:gd name="connsiteX25" fmla="*/ 1291699 w 7814528"/>
              <a:gd name="connsiteY25" fmla="*/ 1421105 h 6858000"/>
              <a:gd name="connsiteX26" fmla="*/ 1268505 w 7814528"/>
              <a:gd name="connsiteY26" fmla="*/ 1489998 h 6858000"/>
              <a:gd name="connsiteX27" fmla="*/ 1273852 w 7814528"/>
              <a:gd name="connsiteY27" fmla="*/ 1558391 h 6858000"/>
              <a:gd name="connsiteX28" fmla="*/ 1269886 w 7814528"/>
              <a:gd name="connsiteY28" fmla="*/ 1634781 h 6858000"/>
              <a:gd name="connsiteX29" fmla="*/ 1267725 w 7814528"/>
              <a:gd name="connsiteY29" fmla="*/ 1680343 h 6858000"/>
              <a:gd name="connsiteX30" fmla="*/ 1245845 w 7814528"/>
              <a:gd name="connsiteY30" fmla="*/ 1810891 h 6858000"/>
              <a:gd name="connsiteX31" fmla="*/ 1197494 w 7814528"/>
              <a:gd name="connsiteY31" fmla="*/ 1985855 h 6858000"/>
              <a:gd name="connsiteX32" fmla="*/ 1180450 w 7814528"/>
              <a:gd name="connsiteY32" fmla="*/ 2025741 h 6858000"/>
              <a:gd name="connsiteX33" fmla="*/ 1180389 w 7814528"/>
              <a:gd name="connsiteY33" fmla="*/ 2031780 h 6858000"/>
              <a:gd name="connsiteX34" fmla="*/ 1173755 w 7814528"/>
              <a:gd name="connsiteY34" fmla="*/ 2064932 h 6858000"/>
              <a:gd name="connsiteX35" fmla="*/ 1178518 w 7814528"/>
              <a:gd name="connsiteY35" fmla="*/ 2118139 h 6858000"/>
              <a:gd name="connsiteX36" fmla="*/ 1185141 w 7814528"/>
              <a:gd name="connsiteY36" fmla="*/ 2154737 h 6858000"/>
              <a:gd name="connsiteX37" fmla="*/ 1185020 w 7814528"/>
              <a:gd name="connsiteY37" fmla="*/ 2259305 h 6858000"/>
              <a:gd name="connsiteX38" fmla="*/ 1178049 w 7814528"/>
              <a:gd name="connsiteY38" fmla="*/ 2517573 h 6858000"/>
              <a:gd name="connsiteX39" fmla="*/ 1179496 w 7814528"/>
              <a:gd name="connsiteY39" fmla="*/ 2636046 h 6858000"/>
              <a:gd name="connsiteX40" fmla="*/ 1192574 w 7814528"/>
              <a:gd name="connsiteY40" fmla="*/ 2780324 h 6858000"/>
              <a:gd name="connsiteX41" fmla="*/ 1158036 w 7814528"/>
              <a:gd name="connsiteY41" fmla="*/ 3022588 h 6858000"/>
              <a:gd name="connsiteX42" fmla="*/ 1150044 w 7814528"/>
              <a:gd name="connsiteY42" fmla="*/ 3399727 h 6858000"/>
              <a:gd name="connsiteX43" fmla="*/ 1150150 w 7814528"/>
              <a:gd name="connsiteY43" fmla="*/ 3673177 h 6858000"/>
              <a:gd name="connsiteX44" fmla="*/ 1151174 w 7814528"/>
              <a:gd name="connsiteY44" fmla="*/ 3675779 h 6858000"/>
              <a:gd name="connsiteX45" fmla="*/ 1149664 w 7814528"/>
              <a:gd name="connsiteY45" fmla="*/ 3703595 h 6858000"/>
              <a:gd name="connsiteX46" fmla="*/ 1132881 w 7814528"/>
              <a:gd name="connsiteY46" fmla="*/ 3833633 h 6858000"/>
              <a:gd name="connsiteX47" fmla="*/ 1134815 w 7814528"/>
              <a:gd name="connsiteY47" fmla="*/ 3841018 h 6858000"/>
              <a:gd name="connsiteX48" fmla="*/ 1120250 w 7814528"/>
              <a:gd name="connsiteY48" fmla="*/ 3887430 h 6858000"/>
              <a:gd name="connsiteX49" fmla="*/ 1102131 w 7814528"/>
              <a:gd name="connsiteY49" fmla="*/ 4004432 h 6858000"/>
              <a:gd name="connsiteX50" fmla="*/ 1023613 w 7814528"/>
              <a:gd name="connsiteY50" fmla="*/ 4326337 h 6858000"/>
              <a:gd name="connsiteX51" fmla="*/ 978637 w 7814528"/>
              <a:gd name="connsiteY51" fmla="*/ 4400454 h 6858000"/>
              <a:gd name="connsiteX52" fmla="*/ 965082 w 7814528"/>
              <a:gd name="connsiteY52" fmla="*/ 4458968 h 6858000"/>
              <a:gd name="connsiteX53" fmla="*/ 920188 w 7814528"/>
              <a:gd name="connsiteY53" fmla="*/ 4639226 h 6858000"/>
              <a:gd name="connsiteX54" fmla="*/ 742368 w 7814528"/>
              <a:gd name="connsiteY54" fmla="*/ 4844222 h 6858000"/>
              <a:gd name="connsiteX55" fmla="*/ 607456 w 7814528"/>
              <a:gd name="connsiteY55" fmla="*/ 4966224 h 6858000"/>
              <a:gd name="connsiteX56" fmla="*/ 508178 w 7814528"/>
              <a:gd name="connsiteY56" fmla="*/ 5187685 h 6858000"/>
              <a:gd name="connsiteX57" fmla="*/ 534294 w 7814528"/>
              <a:gd name="connsiteY57" fmla="*/ 5284615 h 6858000"/>
              <a:gd name="connsiteX58" fmla="*/ 447707 w 7814528"/>
              <a:gd name="connsiteY58" fmla="*/ 5395474 h 6858000"/>
              <a:gd name="connsiteX59" fmla="*/ 387935 w 7814528"/>
              <a:gd name="connsiteY59" fmla="*/ 5513206 h 6858000"/>
              <a:gd name="connsiteX60" fmla="*/ 292998 w 7814528"/>
              <a:gd name="connsiteY60" fmla="*/ 5606846 h 6858000"/>
              <a:gd name="connsiteX61" fmla="*/ 312720 w 7814528"/>
              <a:gd name="connsiteY61" fmla="*/ 5718432 h 6858000"/>
              <a:gd name="connsiteX62" fmla="*/ 303403 w 7814528"/>
              <a:gd name="connsiteY62" fmla="*/ 5763866 h 6858000"/>
              <a:gd name="connsiteX63" fmla="*/ 274115 w 7814528"/>
              <a:gd name="connsiteY63" fmla="*/ 5897456 h 6858000"/>
              <a:gd name="connsiteX64" fmla="*/ 267877 w 7814528"/>
              <a:gd name="connsiteY64" fmla="*/ 5939124 h 6858000"/>
              <a:gd name="connsiteX65" fmla="*/ 258663 w 7814528"/>
              <a:gd name="connsiteY65" fmla="*/ 6050242 h 6858000"/>
              <a:gd name="connsiteX66" fmla="*/ 283914 w 7814528"/>
              <a:gd name="connsiteY66" fmla="*/ 6117636 h 6858000"/>
              <a:gd name="connsiteX67" fmla="*/ 322438 w 7814528"/>
              <a:gd name="connsiteY67" fmla="*/ 6227890 h 6858000"/>
              <a:gd name="connsiteX68" fmla="*/ 311534 w 7814528"/>
              <a:gd name="connsiteY68" fmla="*/ 6270812 h 6858000"/>
              <a:gd name="connsiteX69" fmla="*/ 280671 w 7814528"/>
              <a:gd name="connsiteY69" fmla="*/ 6223342 h 6858000"/>
              <a:gd name="connsiteX70" fmla="*/ 280789 w 7814528"/>
              <a:gd name="connsiteY70" fmla="*/ 6292076 h 6858000"/>
              <a:gd name="connsiteX71" fmla="*/ 278411 w 7814528"/>
              <a:gd name="connsiteY71" fmla="*/ 6346762 h 6858000"/>
              <a:gd name="connsiteX72" fmla="*/ 196833 w 7814528"/>
              <a:gd name="connsiteY72" fmla="*/ 6404216 h 6858000"/>
              <a:gd name="connsiteX73" fmla="*/ 186183 w 7814528"/>
              <a:gd name="connsiteY73" fmla="*/ 6460270 h 6858000"/>
              <a:gd name="connsiteX74" fmla="*/ 134005 w 7814528"/>
              <a:gd name="connsiteY74" fmla="*/ 6493382 h 6858000"/>
              <a:gd name="connsiteX75" fmla="*/ 131368 w 7814528"/>
              <a:gd name="connsiteY75" fmla="*/ 6500603 h 6858000"/>
              <a:gd name="connsiteX76" fmla="*/ 134632 w 7814528"/>
              <a:gd name="connsiteY76" fmla="*/ 6505906 h 6858000"/>
              <a:gd name="connsiteX77" fmla="*/ 109997 w 7814528"/>
              <a:gd name="connsiteY77" fmla="*/ 6561395 h 6858000"/>
              <a:gd name="connsiteX78" fmla="*/ 97687 w 7814528"/>
              <a:gd name="connsiteY78" fmla="*/ 6623770 h 6858000"/>
              <a:gd name="connsiteX79" fmla="*/ 53082 w 7814528"/>
              <a:gd name="connsiteY79" fmla="*/ 6696748 h 6858000"/>
              <a:gd name="connsiteX80" fmla="*/ 42878 w 7814528"/>
              <a:gd name="connsiteY80" fmla="*/ 6765511 h 6858000"/>
              <a:gd name="connsiteX81" fmla="*/ 30999 w 7814528"/>
              <a:gd name="connsiteY81" fmla="*/ 6809563 h 6858000"/>
              <a:gd name="connsiteX82" fmla="*/ 154 w 7814528"/>
              <a:gd name="connsiteY82" fmla="*/ 6857440 h 6858000"/>
              <a:gd name="connsiteX83" fmla="*/ 0 w 7814528"/>
              <a:gd name="connsiteY83" fmla="*/ 6858000 h 6858000"/>
              <a:gd name="connsiteX84" fmla="*/ 3846377 w 7814528"/>
              <a:gd name="connsiteY84" fmla="*/ 6858000 h 6858000"/>
              <a:gd name="connsiteX85" fmla="*/ 4918634 w 7814528"/>
              <a:gd name="connsiteY85" fmla="*/ 6858000 h 6858000"/>
              <a:gd name="connsiteX86" fmla="*/ 7814528 w 7814528"/>
              <a:gd name="connsiteY8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814528" h="6858000">
                <a:moveTo>
                  <a:pt x="7814528" y="0"/>
                </a:moveTo>
                <a:lnTo>
                  <a:pt x="4918634" y="0"/>
                </a:lnTo>
                <a:lnTo>
                  <a:pt x="3846377" y="0"/>
                </a:lnTo>
                <a:lnTo>
                  <a:pt x="1560224" y="0"/>
                </a:lnTo>
                <a:lnTo>
                  <a:pt x="1545811" y="52964"/>
                </a:lnTo>
                <a:cubicBezTo>
                  <a:pt x="1528410" y="78177"/>
                  <a:pt x="1517810" y="67775"/>
                  <a:pt x="1507504" y="89121"/>
                </a:cubicBezTo>
                <a:cubicBezTo>
                  <a:pt x="1508113" y="107288"/>
                  <a:pt x="1508722" y="125456"/>
                  <a:pt x="1509331" y="143623"/>
                </a:cubicBezTo>
                <a:cubicBezTo>
                  <a:pt x="1506516" y="157505"/>
                  <a:pt x="1450948" y="154163"/>
                  <a:pt x="1476497" y="182099"/>
                </a:cubicBezTo>
                <a:cubicBezTo>
                  <a:pt x="1477289" y="203409"/>
                  <a:pt x="1453597" y="215198"/>
                  <a:pt x="1448939" y="236597"/>
                </a:cubicBezTo>
                <a:cubicBezTo>
                  <a:pt x="1404813" y="323811"/>
                  <a:pt x="1432514" y="275061"/>
                  <a:pt x="1420047" y="334926"/>
                </a:cubicBezTo>
                <a:cubicBezTo>
                  <a:pt x="1410313" y="400073"/>
                  <a:pt x="1422800" y="355936"/>
                  <a:pt x="1379508" y="455615"/>
                </a:cubicBezTo>
                <a:cubicBezTo>
                  <a:pt x="1385931" y="489229"/>
                  <a:pt x="1380690" y="490382"/>
                  <a:pt x="1387994" y="515581"/>
                </a:cubicBezTo>
                <a:cubicBezTo>
                  <a:pt x="1405790" y="523813"/>
                  <a:pt x="1354208" y="591261"/>
                  <a:pt x="1369494" y="600848"/>
                </a:cubicBezTo>
                <a:cubicBezTo>
                  <a:pt x="1369503" y="646426"/>
                  <a:pt x="1385049" y="666884"/>
                  <a:pt x="1385058" y="712462"/>
                </a:cubicBezTo>
                <a:cubicBezTo>
                  <a:pt x="1371578" y="737413"/>
                  <a:pt x="1301411" y="773001"/>
                  <a:pt x="1312535" y="779617"/>
                </a:cubicBezTo>
                <a:cubicBezTo>
                  <a:pt x="1306880" y="822322"/>
                  <a:pt x="1322795" y="848662"/>
                  <a:pt x="1327355" y="890133"/>
                </a:cubicBezTo>
                <a:cubicBezTo>
                  <a:pt x="1310340" y="948105"/>
                  <a:pt x="1361739" y="906205"/>
                  <a:pt x="1366472" y="950605"/>
                </a:cubicBezTo>
                <a:lnTo>
                  <a:pt x="1386886" y="1051638"/>
                </a:lnTo>
                <a:lnTo>
                  <a:pt x="1370890" y="1102487"/>
                </a:lnTo>
                <a:lnTo>
                  <a:pt x="1341022" y="1164961"/>
                </a:lnTo>
                <a:cubicBezTo>
                  <a:pt x="1325635" y="1231008"/>
                  <a:pt x="1335585" y="1221954"/>
                  <a:pt x="1342836" y="1249089"/>
                </a:cubicBezTo>
                <a:cubicBezTo>
                  <a:pt x="1331059" y="1279763"/>
                  <a:pt x="1300805" y="1310433"/>
                  <a:pt x="1306738" y="1345177"/>
                </a:cubicBezTo>
                <a:cubicBezTo>
                  <a:pt x="1303557" y="1343687"/>
                  <a:pt x="1301735" y="1345624"/>
                  <a:pt x="1300572" y="1349556"/>
                </a:cubicBezTo>
                <a:lnTo>
                  <a:pt x="1299545" y="1357170"/>
                </a:lnTo>
                <a:lnTo>
                  <a:pt x="1303870" y="1361656"/>
                </a:lnTo>
                <a:cubicBezTo>
                  <a:pt x="1318344" y="1380369"/>
                  <a:pt x="1296755" y="1386887"/>
                  <a:pt x="1291699" y="1421105"/>
                </a:cubicBezTo>
                <a:cubicBezTo>
                  <a:pt x="1288206" y="1437353"/>
                  <a:pt x="1272286" y="1493313"/>
                  <a:pt x="1268505" y="1489998"/>
                </a:cubicBezTo>
                <a:lnTo>
                  <a:pt x="1273852" y="1558391"/>
                </a:lnTo>
                <a:cubicBezTo>
                  <a:pt x="1249752" y="1600697"/>
                  <a:pt x="1278105" y="1594593"/>
                  <a:pt x="1269886" y="1634781"/>
                </a:cubicBezTo>
                <a:cubicBezTo>
                  <a:pt x="1260574" y="1657385"/>
                  <a:pt x="1258711" y="1670409"/>
                  <a:pt x="1267725" y="1680343"/>
                </a:cubicBezTo>
                <a:cubicBezTo>
                  <a:pt x="1222526" y="1786031"/>
                  <a:pt x="1264454" y="1728006"/>
                  <a:pt x="1245845" y="1810891"/>
                </a:cubicBezTo>
                <a:cubicBezTo>
                  <a:pt x="1231459" y="1866045"/>
                  <a:pt x="1220375" y="1923519"/>
                  <a:pt x="1197494" y="1985855"/>
                </a:cubicBezTo>
                <a:lnTo>
                  <a:pt x="1180450" y="2025741"/>
                </a:lnTo>
                <a:lnTo>
                  <a:pt x="1180389" y="2031780"/>
                </a:lnTo>
                <a:cubicBezTo>
                  <a:pt x="1179373" y="2043912"/>
                  <a:pt x="1177313" y="2055306"/>
                  <a:pt x="1173755" y="2064932"/>
                </a:cubicBezTo>
                <a:cubicBezTo>
                  <a:pt x="1187987" y="2054984"/>
                  <a:pt x="1167308" y="2109329"/>
                  <a:pt x="1178518" y="2118139"/>
                </a:cubicBezTo>
                <a:cubicBezTo>
                  <a:pt x="1187958" y="2122956"/>
                  <a:pt x="1183883" y="2140566"/>
                  <a:pt x="1185141" y="2154737"/>
                </a:cubicBezTo>
                <a:cubicBezTo>
                  <a:pt x="1193612" y="2166165"/>
                  <a:pt x="1190732" y="2235860"/>
                  <a:pt x="1185020" y="2259305"/>
                </a:cubicBezTo>
                <a:lnTo>
                  <a:pt x="1178049" y="2517573"/>
                </a:lnTo>
                <a:cubicBezTo>
                  <a:pt x="1177128" y="2580363"/>
                  <a:pt x="1171628" y="2600315"/>
                  <a:pt x="1179496" y="2636046"/>
                </a:cubicBezTo>
                <a:cubicBezTo>
                  <a:pt x="1184616" y="2688494"/>
                  <a:pt x="1163332" y="2741828"/>
                  <a:pt x="1192574" y="2780324"/>
                </a:cubicBezTo>
                <a:cubicBezTo>
                  <a:pt x="1179558" y="2884035"/>
                  <a:pt x="1185698" y="2922794"/>
                  <a:pt x="1158036" y="3022588"/>
                </a:cubicBezTo>
                <a:cubicBezTo>
                  <a:pt x="1152947" y="3137700"/>
                  <a:pt x="1151991" y="3299532"/>
                  <a:pt x="1150044" y="3399727"/>
                </a:cubicBezTo>
                <a:cubicBezTo>
                  <a:pt x="1150079" y="3490877"/>
                  <a:pt x="1150115" y="3582027"/>
                  <a:pt x="1150150" y="3673177"/>
                </a:cubicBezTo>
                <a:lnTo>
                  <a:pt x="1151174" y="3675779"/>
                </a:lnTo>
                <a:cubicBezTo>
                  <a:pt x="1153016" y="3688315"/>
                  <a:pt x="1151974" y="3696849"/>
                  <a:pt x="1149664" y="3703595"/>
                </a:cubicBezTo>
                <a:lnTo>
                  <a:pt x="1132881" y="3833633"/>
                </a:lnTo>
                <a:lnTo>
                  <a:pt x="1134815" y="3841018"/>
                </a:lnTo>
                <a:lnTo>
                  <a:pt x="1120250" y="3887430"/>
                </a:lnTo>
                <a:cubicBezTo>
                  <a:pt x="1105791" y="3928762"/>
                  <a:pt x="1111561" y="3966554"/>
                  <a:pt x="1102131" y="4004432"/>
                </a:cubicBezTo>
                <a:cubicBezTo>
                  <a:pt x="1064064" y="4136055"/>
                  <a:pt x="1040701" y="4260393"/>
                  <a:pt x="1023613" y="4326337"/>
                </a:cubicBezTo>
                <a:cubicBezTo>
                  <a:pt x="1011608" y="4366877"/>
                  <a:pt x="986978" y="4380936"/>
                  <a:pt x="978637" y="4400454"/>
                </a:cubicBezTo>
                <a:cubicBezTo>
                  <a:pt x="973638" y="4417006"/>
                  <a:pt x="948720" y="4442947"/>
                  <a:pt x="965082" y="4458968"/>
                </a:cubicBezTo>
                <a:cubicBezTo>
                  <a:pt x="925918" y="4546524"/>
                  <a:pt x="944438" y="4565414"/>
                  <a:pt x="920188" y="4639226"/>
                </a:cubicBezTo>
                <a:lnTo>
                  <a:pt x="742368" y="4844222"/>
                </a:lnTo>
                <a:lnTo>
                  <a:pt x="607456" y="4966224"/>
                </a:lnTo>
                <a:cubicBezTo>
                  <a:pt x="552467" y="5030691"/>
                  <a:pt x="542133" y="5141843"/>
                  <a:pt x="508178" y="5187685"/>
                </a:cubicBezTo>
                <a:lnTo>
                  <a:pt x="534294" y="5284615"/>
                </a:lnTo>
                <a:lnTo>
                  <a:pt x="447707" y="5395474"/>
                </a:lnTo>
                <a:cubicBezTo>
                  <a:pt x="437363" y="5431641"/>
                  <a:pt x="402113" y="5463532"/>
                  <a:pt x="387935" y="5513206"/>
                </a:cubicBezTo>
                <a:cubicBezTo>
                  <a:pt x="364458" y="5574781"/>
                  <a:pt x="356661" y="5518667"/>
                  <a:pt x="292998" y="5606846"/>
                </a:cubicBezTo>
                <a:cubicBezTo>
                  <a:pt x="292067" y="5641050"/>
                  <a:pt x="310984" y="5692261"/>
                  <a:pt x="312720" y="5718432"/>
                </a:cubicBezTo>
                <a:cubicBezTo>
                  <a:pt x="328340" y="5730258"/>
                  <a:pt x="290524" y="5751252"/>
                  <a:pt x="303403" y="5763866"/>
                </a:cubicBezTo>
                <a:lnTo>
                  <a:pt x="274115" y="5897456"/>
                </a:lnTo>
                <a:cubicBezTo>
                  <a:pt x="255595" y="5918965"/>
                  <a:pt x="258427" y="5930296"/>
                  <a:pt x="267877" y="5939124"/>
                </a:cubicBezTo>
                <a:cubicBezTo>
                  <a:pt x="253196" y="5979642"/>
                  <a:pt x="263098" y="6008758"/>
                  <a:pt x="258663" y="6050242"/>
                </a:cubicBezTo>
                <a:cubicBezTo>
                  <a:pt x="229611" y="6103262"/>
                  <a:pt x="288809" y="6073252"/>
                  <a:pt x="283914" y="6117636"/>
                </a:cubicBezTo>
                <a:lnTo>
                  <a:pt x="322438" y="6227890"/>
                </a:lnTo>
                <a:lnTo>
                  <a:pt x="311534" y="6270812"/>
                </a:lnTo>
                <a:lnTo>
                  <a:pt x="280671" y="6223342"/>
                </a:lnTo>
                <a:lnTo>
                  <a:pt x="280789" y="6292076"/>
                </a:lnTo>
                <a:lnTo>
                  <a:pt x="278411" y="6346762"/>
                </a:lnTo>
                <a:cubicBezTo>
                  <a:pt x="249219" y="6408016"/>
                  <a:pt x="195566" y="6376164"/>
                  <a:pt x="196833" y="6404216"/>
                </a:cubicBezTo>
                <a:cubicBezTo>
                  <a:pt x="178751" y="6431680"/>
                  <a:pt x="187838" y="6425066"/>
                  <a:pt x="186183" y="6460270"/>
                </a:cubicBezTo>
                <a:cubicBezTo>
                  <a:pt x="183397" y="6458140"/>
                  <a:pt x="135985" y="6489789"/>
                  <a:pt x="134005" y="6493382"/>
                </a:cubicBezTo>
                <a:lnTo>
                  <a:pt x="131368" y="6500603"/>
                </a:lnTo>
                <a:lnTo>
                  <a:pt x="134632" y="6505906"/>
                </a:lnTo>
                <a:cubicBezTo>
                  <a:pt x="144760" y="6527264"/>
                  <a:pt x="122272" y="6529041"/>
                  <a:pt x="109997" y="6561395"/>
                </a:cubicBezTo>
                <a:cubicBezTo>
                  <a:pt x="103101" y="6576527"/>
                  <a:pt x="100671" y="6627814"/>
                  <a:pt x="97687" y="6623770"/>
                </a:cubicBezTo>
                <a:lnTo>
                  <a:pt x="53082" y="6696748"/>
                </a:lnTo>
                <a:cubicBezTo>
                  <a:pt x="20465" y="6732956"/>
                  <a:pt x="59523" y="6727996"/>
                  <a:pt x="42878" y="6765511"/>
                </a:cubicBezTo>
                <a:cubicBezTo>
                  <a:pt x="28934" y="6785613"/>
                  <a:pt x="24323" y="6797941"/>
                  <a:pt x="30999" y="6809563"/>
                </a:cubicBezTo>
                <a:cubicBezTo>
                  <a:pt x="14295" y="6832974"/>
                  <a:pt x="5105" y="6847546"/>
                  <a:pt x="154" y="6857440"/>
                </a:cubicBezTo>
                <a:lnTo>
                  <a:pt x="0" y="6858000"/>
                </a:lnTo>
                <a:lnTo>
                  <a:pt x="3846377" y="6858000"/>
                </a:lnTo>
                <a:lnTo>
                  <a:pt x="4918634" y="6858000"/>
                </a:lnTo>
                <a:lnTo>
                  <a:pt x="7814528" y="6858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685BBD03-898F-4209-D00A-F490DF1B90EE}"/>
              </a:ext>
            </a:extLst>
          </p:cNvPr>
          <p:cNvSpPr>
            <a:spLocks noGrp="1"/>
          </p:cNvSpPr>
          <p:nvPr>
            <p:ph type="title"/>
          </p:nvPr>
        </p:nvSpPr>
        <p:spPr>
          <a:xfrm>
            <a:off x="277210" y="191017"/>
            <a:ext cx="3494222" cy="2160160"/>
          </a:xfrm>
        </p:spPr>
        <p:txBody>
          <a:bodyPr vert="horz" lIns="91440" tIns="45720" rIns="91440" bIns="45720" rtlCol="0" anchor="b">
            <a:normAutofit fontScale="90000"/>
          </a:bodyPr>
          <a:lstStyle/>
          <a:p>
            <a:pPr algn="ctr" defTabSz="914400"/>
            <a:r>
              <a:rPr lang="en-US" sz="3200" kern="1200">
                <a:latin typeface="+mj-lt"/>
                <a:ea typeface="+mj-ea"/>
                <a:cs typeface="+mj-cs"/>
              </a:rPr>
              <a:t>Job analysis provides information about </a:t>
            </a:r>
            <a:r>
              <a:rPr lang="en-US" sz="3200" b="1" kern="1200">
                <a:latin typeface="+mj-lt"/>
                <a:ea typeface="+mj-ea"/>
                <a:cs typeface="+mj-cs"/>
              </a:rPr>
              <a:t>three basic aspects</a:t>
            </a:r>
            <a:r>
              <a:rPr lang="en-US" sz="3200" kern="1200">
                <a:latin typeface="+mj-lt"/>
                <a:ea typeface="+mj-ea"/>
                <a:cs typeface="+mj-cs"/>
              </a:rPr>
              <a:t> of a job</a:t>
            </a:r>
            <a:r>
              <a:rPr lang="en-US" sz="3200"/>
              <a:t>:</a:t>
            </a:r>
            <a:endParaRPr lang="en-US" sz="3200" kern="1200">
              <a:solidFill>
                <a:schemeClr val="tx1"/>
              </a:solidFill>
              <a:latin typeface="+mj-lt"/>
              <a:ea typeface="+mj-ea"/>
              <a:cs typeface="+mj-cs"/>
            </a:endParaRPr>
          </a:p>
        </p:txBody>
      </p:sp>
      <p:sp>
        <p:nvSpPr>
          <p:cNvPr id="14" name="Freeform: Shape 13">
            <a:extLst>
              <a:ext uri="{FF2B5EF4-FFF2-40B4-BE49-F238E27FC236}">
                <a16:creationId xmlns:a16="http://schemas.microsoft.com/office/drawing/2014/main" id="{885504CF-B07B-45CD-B2B9-77F91DFDF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6641" y="578738"/>
            <a:ext cx="4947277"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6">
            <a:extLst>
              <a:ext uri="{FF2B5EF4-FFF2-40B4-BE49-F238E27FC236}">
                <a16:creationId xmlns:a16="http://schemas.microsoft.com/office/drawing/2014/main" id="{C6F0F1BD-D7E0-40DE-8DBF-8152D3191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8869" y="255475"/>
            <a:ext cx="102571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Картинки по запросу job content">
            <a:extLst>
              <a:ext uri="{FF2B5EF4-FFF2-40B4-BE49-F238E27FC236}">
                <a16:creationId xmlns:a16="http://schemas.microsoft.com/office/drawing/2014/main" id="{A19F0FED-A71D-C932-0C03-90423862E8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106174" y="1120915"/>
            <a:ext cx="4597126" cy="4585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CAA7D3-40B3-5006-656F-C5C1FBE5897D}"/>
              </a:ext>
            </a:extLst>
          </p:cNvPr>
          <p:cNvSpPr txBox="1"/>
          <p:nvPr/>
        </p:nvSpPr>
        <p:spPr>
          <a:xfrm>
            <a:off x="406400" y="3405554"/>
            <a:ext cx="317304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a:latin typeface="Bookman Old Style"/>
              </a:rPr>
              <a:t>job content: the duties and responsibilities of work;</a:t>
            </a:r>
            <a:endParaRPr lang="ru-RU">
              <a:latin typeface="Bookman Old Style"/>
              <a:ea typeface="Calibri" panose="020F0502020204030204"/>
              <a:cs typeface="Calibri" panose="020F0502020204030204"/>
            </a:endParaRPr>
          </a:p>
        </p:txBody>
      </p:sp>
    </p:spTree>
    <p:extLst>
      <p:ext uri="{BB962C8B-B14F-4D97-AF65-F5344CB8AC3E}">
        <p14:creationId xmlns:p14="http://schemas.microsoft.com/office/powerpoint/2010/main" val="2063305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3F6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3F6346"/>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F61C5191-559E-1271-6FCB-A80C70F454FD}"/>
              </a:ext>
            </a:extLst>
          </p:cNvPr>
          <p:cNvSpPr>
            <a:spLocks noGrp="1"/>
          </p:cNvSpPr>
          <p:nvPr>
            <p:ph type="title"/>
          </p:nvPr>
        </p:nvSpPr>
        <p:spPr>
          <a:xfrm>
            <a:off x="832485" y="4277356"/>
            <a:ext cx="7475220" cy="1560320"/>
          </a:xfrm>
        </p:spPr>
        <p:txBody>
          <a:bodyPr vert="horz" lIns="91440" tIns="45720" rIns="91440" bIns="45720" rtlCol="0" anchor="b">
            <a:normAutofit/>
          </a:bodyPr>
          <a:lstStyle/>
          <a:p>
            <a:pPr algn="ctr" defTabSz="914400"/>
            <a:r>
              <a:rPr lang="en-US" sz="2000" b="1" i="1" dirty="0">
                <a:solidFill>
                  <a:srgbClr val="3F6346"/>
                </a:solidFill>
                <a:latin typeface="Bookman Old Style"/>
              </a:rPr>
              <a:t>4. Adjustments: </a:t>
            </a:r>
            <a:r>
              <a:rPr lang="en-US" sz="2000" dirty="0">
                <a:solidFill>
                  <a:srgbClr val="3F6346"/>
                </a:solidFill>
                <a:latin typeface="Bookman Old Style"/>
              </a:rPr>
              <a:t>A good job designs allows for adjustments for physically demanding jobs by minimizing the energy spent doing the job and by aligning the manpower requirements for the same.</a:t>
            </a:r>
            <a:br>
              <a:rPr lang="en-US" sz="2000" dirty="0">
                <a:latin typeface="Bookman Old Style"/>
              </a:rPr>
            </a:br>
            <a:endParaRPr lang="en-US" sz="2000">
              <a:solidFill>
                <a:srgbClr val="3F6346"/>
              </a:solidFill>
              <a:latin typeface="Bookman Old Style"/>
            </a:endParaRPr>
          </a:p>
        </p:txBody>
      </p:sp>
      <p:pic>
        <p:nvPicPr>
          <p:cNvPr id="4" name="Picture 2" descr="Картинки по запросу Adjustments">
            <a:extLst>
              <a:ext uri="{FF2B5EF4-FFF2-40B4-BE49-F238E27FC236}">
                <a16:creationId xmlns:a16="http://schemas.microsoft.com/office/drawing/2014/main" id="{158C4B78-1BB8-6EDE-14A8-03025E407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568" r="2" b="11963"/>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19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35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435C5E"/>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832485" y="4277356"/>
            <a:ext cx="7475220" cy="1560320"/>
          </a:xfrm>
        </p:spPr>
        <p:txBody>
          <a:bodyPr vert="horz" lIns="91440" tIns="45720" rIns="91440" bIns="45720" rtlCol="0" anchor="b">
            <a:normAutofit/>
          </a:bodyPr>
          <a:lstStyle/>
          <a:p>
            <a:pPr algn="ctr" defTabSz="914400"/>
            <a:r>
              <a:rPr lang="en-US" sz="5000" b="1">
                <a:solidFill>
                  <a:srgbClr val="435C5E"/>
                </a:solidFill>
                <a:effectLst>
                  <a:outerShdw blurRad="38100" dist="38100" dir="2700000" algn="tl">
                    <a:srgbClr val="000000">
                      <a:alpha val="43137"/>
                    </a:srgbClr>
                  </a:outerShdw>
                </a:effectLst>
              </a:rPr>
              <a:t>MOTIVATIONAL JOB DESIGN</a:t>
            </a:r>
            <a:endParaRPr lang="en-US" sz="5000">
              <a:solidFill>
                <a:srgbClr val="435C5E"/>
              </a:solidFill>
              <a:effectLst>
                <a:outerShdw blurRad="38100" dist="38100" dir="2700000" algn="tl">
                  <a:srgbClr val="000000">
                    <a:alpha val="43137"/>
                  </a:srgbClr>
                </a:outerShdw>
              </a:effectLst>
            </a:endParaRPr>
          </a:p>
        </p:txBody>
      </p:sp>
      <p:pic>
        <p:nvPicPr>
          <p:cNvPr id="3" name="Рисунок 2" descr="Картинки по запросу job design"/>
          <p:cNvPicPr/>
          <p:nvPr/>
        </p:nvPicPr>
        <p:blipFill rotWithShape="1">
          <a:blip r:embed="rId2">
            <a:extLst>
              <a:ext uri="{28A0092B-C50C-407E-A947-70E740481C1C}">
                <a14:useLocalDpi xmlns:a14="http://schemas.microsoft.com/office/drawing/2010/main" val="0"/>
              </a:ext>
            </a:extLst>
          </a:blip>
          <a:srcRect l="891" r="1" b="1"/>
          <a:stretch/>
        </p:blipFill>
        <p:spPr bwMode="auto">
          <a:xfrm>
            <a:off x="182880" y="256540"/>
            <a:ext cx="8778240" cy="3764276"/>
          </a:xfrm>
          <a:prstGeom prst="rect">
            <a:avLst/>
          </a:prstGeom>
          <a:noFill/>
        </p:spPr>
      </p:pic>
    </p:spTree>
    <p:extLst>
      <p:ext uri="{BB962C8B-B14F-4D97-AF65-F5344CB8AC3E}">
        <p14:creationId xmlns:p14="http://schemas.microsoft.com/office/powerpoint/2010/main" val="49633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кран, метла&#10;&#10;Автоматически созданное описание">
            <a:extLst>
              <a:ext uri="{FF2B5EF4-FFF2-40B4-BE49-F238E27FC236}">
                <a16:creationId xmlns:a16="http://schemas.microsoft.com/office/drawing/2014/main" id="{C0E236C5-8F84-37BE-5B09-805B0C482611}"/>
              </a:ext>
            </a:extLst>
          </p:cNvPr>
          <p:cNvPicPr>
            <a:picLocks noChangeAspect="1"/>
          </p:cNvPicPr>
          <p:nvPr/>
        </p:nvPicPr>
        <p:blipFill rotWithShape="1">
          <a:blip r:embed="rId2">
            <a:alphaModFix amt="50000"/>
          </a:blip>
          <a:srcRect l="8667" r="15333"/>
          <a:stretch/>
        </p:blipFill>
        <p:spPr>
          <a:xfrm>
            <a:off x="20" y="1"/>
            <a:ext cx="9143980" cy="6857999"/>
          </a:xfrm>
          <a:prstGeom prst="rect">
            <a:avLst/>
          </a:prstGeom>
        </p:spPr>
      </p:pic>
      <p:sp>
        <p:nvSpPr>
          <p:cNvPr id="2" name="Заголовок 1"/>
          <p:cNvSpPr>
            <a:spLocks noGrp="1"/>
          </p:cNvSpPr>
          <p:nvPr>
            <p:ph type="title"/>
          </p:nvPr>
        </p:nvSpPr>
        <p:spPr>
          <a:xfrm>
            <a:off x="1084385" y="1796439"/>
            <a:ext cx="6858000" cy="2900518"/>
          </a:xfrm>
          <a:scene3d>
            <a:camera prst="orthographicFront"/>
            <a:lightRig rig="threePt" dir="t"/>
          </a:scene3d>
        </p:spPr>
        <p:txBody>
          <a:bodyPr vert="horz" lIns="91440" tIns="45720" rIns="91440" bIns="45720" rtlCol="0" anchor="b">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defTabSz="914400"/>
            <a:r>
              <a:rPr lang="en-US" sz="5100" b="1" cap="all" err="1">
                <a:ln w="0"/>
                <a:solidFill>
                  <a:srgbClr val="FFFFFF"/>
                </a:solidFill>
                <a:effectLst>
                  <a:outerShdw blurRad="38100" dist="38100" dir="2700000" algn="tl">
                    <a:srgbClr val="000000">
                      <a:alpha val="43137"/>
                    </a:srgbClr>
                  </a:outerShdw>
                  <a:reflection blurRad="12700" stA="50000" endPos="50000" dist="5000" dir="5400000" sy="-100000" rotWithShape="0"/>
                </a:effectLst>
                <a:latin typeface="Bookman Old Style"/>
              </a:rPr>
              <a:t>Lection</a:t>
            </a:r>
            <a:r>
              <a:rPr lang="en-US" sz="5100" b="1" cap="all">
                <a:ln w="0"/>
                <a:solidFill>
                  <a:srgbClr val="FFFFFF"/>
                </a:solidFill>
                <a:effectLst>
                  <a:outerShdw blurRad="38100" dist="38100" dir="2700000" algn="tl">
                    <a:srgbClr val="000000">
                      <a:alpha val="43137"/>
                    </a:srgbClr>
                  </a:outerShdw>
                  <a:reflection blurRad="12700" stA="50000" endPos="50000" dist="5000" dir="5400000" sy="-100000" rotWithShape="0"/>
                </a:effectLst>
                <a:latin typeface="Bookman Old Style"/>
              </a:rPr>
              <a:t> is over!</a:t>
            </a:r>
            <a:br>
              <a:rPr lang="en-US" sz="5100" b="1" cap="all">
                <a:ln w="0"/>
                <a:effectLst>
                  <a:outerShdw blurRad="38100" dist="38100" dir="2700000" algn="tl">
                    <a:srgbClr val="000000">
                      <a:alpha val="43137"/>
                    </a:srgbClr>
                  </a:outerShdw>
                  <a:reflection blurRad="12700" stA="50000" endPos="50000" dist="5000" dir="5400000" sy="-100000" rotWithShape="0"/>
                </a:effectLst>
                <a:latin typeface="Bookman Old Style"/>
              </a:rPr>
            </a:br>
            <a:br>
              <a:rPr lang="en-US" sz="5100" b="1" cap="all">
                <a:ln w="0"/>
                <a:effectLst>
                  <a:outerShdw blurRad="38100" dist="38100" dir="2700000" algn="tl">
                    <a:srgbClr val="000000">
                      <a:alpha val="43137"/>
                    </a:srgbClr>
                  </a:outerShdw>
                  <a:reflection blurRad="12700" stA="50000" endPos="50000" dist="5000" dir="5400000" sy="-100000" rotWithShape="0"/>
                </a:effectLst>
                <a:latin typeface="Bookman Old Style"/>
              </a:rPr>
            </a:br>
            <a:r>
              <a:rPr lang="en-US" sz="5100" b="1" cap="all">
                <a:ln w="0"/>
                <a:solidFill>
                  <a:srgbClr val="FFFFFF"/>
                </a:solidFill>
                <a:effectLst>
                  <a:outerShdw blurRad="38100" dist="38100" dir="2700000" algn="tl">
                    <a:srgbClr val="000000">
                      <a:alpha val="43137"/>
                    </a:srgbClr>
                  </a:outerShdw>
                  <a:reflection blurRad="12700" stA="50000" endPos="50000" dist="5000" dir="5400000" sy="-100000" rotWithShape="0"/>
                </a:effectLst>
                <a:latin typeface="Bookman Old Style"/>
              </a:rPr>
              <a:t>Thank you for your attention!</a:t>
            </a:r>
          </a:p>
        </p:txBody>
      </p:sp>
    </p:spTree>
    <p:extLst>
      <p:ext uri="{BB962C8B-B14F-4D97-AF65-F5344CB8AC3E}">
        <p14:creationId xmlns:p14="http://schemas.microsoft.com/office/powerpoint/2010/main" val="3233019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Картинки по запросу job requirements">
            <a:extLst>
              <a:ext uri="{FF2B5EF4-FFF2-40B4-BE49-F238E27FC236}">
                <a16:creationId xmlns:a16="http://schemas.microsoft.com/office/drawing/2014/main" id="{D1557CC9-E1CB-F978-9289-DA7D327F93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256" y="988941"/>
            <a:ext cx="4942153" cy="4876549"/>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89" y="623275"/>
            <a:ext cx="300913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527B33C-4AAE-815E-692D-C1D9F95EB181}"/>
              </a:ext>
            </a:extLst>
          </p:cNvPr>
          <p:cNvSpPr>
            <a:spLocks noGrp="1"/>
          </p:cNvSpPr>
          <p:nvPr>
            <p:ph type="title"/>
          </p:nvPr>
        </p:nvSpPr>
        <p:spPr>
          <a:xfrm>
            <a:off x="5834219" y="1261794"/>
            <a:ext cx="2642475" cy="3125746"/>
          </a:xfrm>
        </p:spPr>
        <p:txBody>
          <a:bodyPr vert="horz" lIns="91440" tIns="45720" rIns="91440" bIns="45720" rtlCol="0" anchor="b">
            <a:normAutofit fontScale="90000"/>
          </a:bodyPr>
          <a:lstStyle/>
          <a:p>
            <a:pPr marL="342900" indent="-342900" defTabSz="914400">
              <a:buFont typeface="Wingdings"/>
              <a:buChar char="ü"/>
            </a:pPr>
            <a:r>
              <a:rPr lang="en-US" sz="2000" kern="1200">
                <a:latin typeface="Bookman Old Style"/>
              </a:rPr>
              <a:t>job requirements: the formal qualifications, knowledge, skills, abilities and personal characteristics which employees need to perform the content of the job</a:t>
            </a:r>
            <a:br>
              <a:rPr lang="en-US" sz="2000" kern="1200"/>
            </a:br>
            <a:endParaRPr lang="en-US" sz="2000" kern="1200">
              <a:solidFill>
                <a:schemeClr val="tx1"/>
              </a:solidFill>
              <a:latin typeface="+mj-lt"/>
              <a:ea typeface="Calibri Light" panose="020F0302020204030204"/>
              <a:cs typeface="Calibri Light" panose="020F0302020204030204"/>
            </a:endParaRPr>
          </a:p>
        </p:txBody>
      </p:sp>
    </p:spTree>
    <p:extLst>
      <p:ext uri="{BB962C8B-B14F-4D97-AF65-F5344CB8AC3E}">
        <p14:creationId xmlns:p14="http://schemas.microsoft.com/office/powerpoint/2010/main" val="3193051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Прямоугольник 2"/>
          <p:cNvSpPr/>
          <p:nvPr/>
        </p:nvSpPr>
        <p:spPr>
          <a:xfrm>
            <a:off x="981895" y="2120562"/>
            <a:ext cx="3027251" cy="2387600"/>
          </a:xfrm>
          <a:prstGeom prst="rect">
            <a:avLst/>
          </a:prstGeom>
        </p:spPr>
        <p:txBody>
          <a:bodyPr vert="horz" lIns="91440" tIns="45720" rIns="91440" bIns="45720" rtlCol="0" anchor="t">
            <a:normAutofit lnSpcReduction="10000"/>
          </a:bodyPr>
          <a:lstStyle/>
          <a:p>
            <a:pPr marL="457200" indent="-457200">
              <a:lnSpc>
                <a:spcPct val="90000"/>
              </a:lnSpc>
              <a:spcBef>
                <a:spcPct val="0"/>
              </a:spcBef>
              <a:spcAft>
                <a:spcPts val="600"/>
              </a:spcAft>
              <a:buFont typeface="Wingdings"/>
              <a:buChar char="ü"/>
            </a:pPr>
            <a:r>
              <a:rPr lang="en-US" sz="2600" kern="1200">
                <a:latin typeface="Bookman Old Style"/>
                <a:ea typeface="+mj-ea"/>
                <a:cs typeface="+mj-cs"/>
              </a:rPr>
              <a:t>job context: situational and supporting information regarding the particular job.</a:t>
            </a:r>
            <a:endParaRPr lang="ru-RU">
              <a:latin typeface="Bookman Old Style"/>
              <a:ea typeface="+mj-ea"/>
              <a:cs typeface="+mj-cs"/>
            </a:endParaRPr>
          </a:p>
        </p:txBody>
      </p:sp>
      <p:grpSp>
        <p:nvGrpSpPr>
          <p:cNvPr id="5129" name="Group 512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984992"/>
            <a:ext cx="548639" cy="673460"/>
            <a:chOff x="3940602" y="308034"/>
            <a:chExt cx="2116791" cy="3428999"/>
          </a:xfrm>
          <a:solidFill>
            <a:schemeClr val="accent4"/>
          </a:solidFill>
        </p:grpSpPr>
        <p:sp>
          <p:nvSpPr>
            <p:cNvPr id="5130" name="Rectangle 512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2" name="Rectangle 51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34" name="Rectangle 5133">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6" name="Rectangle 513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91886"/>
            <a:ext cx="4507025"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Картинки по запросу job"/>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41869" y="2346053"/>
            <a:ext cx="4152000" cy="210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612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69216FA-293F-4DFA-AF49-122081674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60896" cy="6858000"/>
          </a:xfrm>
          <a:custGeom>
            <a:avLst/>
            <a:gdLst>
              <a:gd name="connsiteX0" fmla="*/ 7814528 w 7814528"/>
              <a:gd name="connsiteY0" fmla="*/ 0 h 6858000"/>
              <a:gd name="connsiteX1" fmla="*/ 4918634 w 7814528"/>
              <a:gd name="connsiteY1" fmla="*/ 0 h 6858000"/>
              <a:gd name="connsiteX2" fmla="*/ 3846377 w 7814528"/>
              <a:gd name="connsiteY2" fmla="*/ 0 h 6858000"/>
              <a:gd name="connsiteX3" fmla="*/ 1560224 w 7814528"/>
              <a:gd name="connsiteY3" fmla="*/ 0 h 6858000"/>
              <a:gd name="connsiteX4" fmla="*/ 1545811 w 7814528"/>
              <a:gd name="connsiteY4" fmla="*/ 52964 h 6858000"/>
              <a:gd name="connsiteX5" fmla="*/ 1507504 w 7814528"/>
              <a:gd name="connsiteY5" fmla="*/ 89121 h 6858000"/>
              <a:gd name="connsiteX6" fmla="*/ 1509331 w 7814528"/>
              <a:gd name="connsiteY6" fmla="*/ 143623 h 6858000"/>
              <a:gd name="connsiteX7" fmla="*/ 1476497 w 7814528"/>
              <a:gd name="connsiteY7" fmla="*/ 182099 h 6858000"/>
              <a:gd name="connsiteX8" fmla="*/ 1448939 w 7814528"/>
              <a:gd name="connsiteY8" fmla="*/ 236597 h 6858000"/>
              <a:gd name="connsiteX9" fmla="*/ 1420047 w 7814528"/>
              <a:gd name="connsiteY9" fmla="*/ 334926 h 6858000"/>
              <a:gd name="connsiteX10" fmla="*/ 1379508 w 7814528"/>
              <a:gd name="connsiteY10" fmla="*/ 455615 h 6858000"/>
              <a:gd name="connsiteX11" fmla="*/ 1387994 w 7814528"/>
              <a:gd name="connsiteY11" fmla="*/ 515581 h 6858000"/>
              <a:gd name="connsiteX12" fmla="*/ 1369494 w 7814528"/>
              <a:gd name="connsiteY12" fmla="*/ 600848 h 6858000"/>
              <a:gd name="connsiteX13" fmla="*/ 1385058 w 7814528"/>
              <a:gd name="connsiteY13" fmla="*/ 712462 h 6858000"/>
              <a:gd name="connsiteX14" fmla="*/ 1312535 w 7814528"/>
              <a:gd name="connsiteY14" fmla="*/ 779617 h 6858000"/>
              <a:gd name="connsiteX15" fmla="*/ 1327355 w 7814528"/>
              <a:gd name="connsiteY15" fmla="*/ 890133 h 6858000"/>
              <a:gd name="connsiteX16" fmla="*/ 1366472 w 7814528"/>
              <a:gd name="connsiteY16" fmla="*/ 950605 h 6858000"/>
              <a:gd name="connsiteX17" fmla="*/ 1386886 w 7814528"/>
              <a:gd name="connsiteY17" fmla="*/ 1051638 h 6858000"/>
              <a:gd name="connsiteX18" fmla="*/ 1370890 w 7814528"/>
              <a:gd name="connsiteY18" fmla="*/ 1102487 h 6858000"/>
              <a:gd name="connsiteX19" fmla="*/ 1341022 w 7814528"/>
              <a:gd name="connsiteY19" fmla="*/ 1164961 h 6858000"/>
              <a:gd name="connsiteX20" fmla="*/ 1342836 w 7814528"/>
              <a:gd name="connsiteY20" fmla="*/ 1249089 h 6858000"/>
              <a:gd name="connsiteX21" fmla="*/ 1306738 w 7814528"/>
              <a:gd name="connsiteY21" fmla="*/ 1345177 h 6858000"/>
              <a:gd name="connsiteX22" fmla="*/ 1300572 w 7814528"/>
              <a:gd name="connsiteY22" fmla="*/ 1349556 h 6858000"/>
              <a:gd name="connsiteX23" fmla="*/ 1299545 w 7814528"/>
              <a:gd name="connsiteY23" fmla="*/ 1357170 h 6858000"/>
              <a:gd name="connsiteX24" fmla="*/ 1303870 w 7814528"/>
              <a:gd name="connsiteY24" fmla="*/ 1361656 h 6858000"/>
              <a:gd name="connsiteX25" fmla="*/ 1291699 w 7814528"/>
              <a:gd name="connsiteY25" fmla="*/ 1421105 h 6858000"/>
              <a:gd name="connsiteX26" fmla="*/ 1268505 w 7814528"/>
              <a:gd name="connsiteY26" fmla="*/ 1489998 h 6858000"/>
              <a:gd name="connsiteX27" fmla="*/ 1273852 w 7814528"/>
              <a:gd name="connsiteY27" fmla="*/ 1558391 h 6858000"/>
              <a:gd name="connsiteX28" fmla="*/ 1269886 w 7814528"/>
              <a:gd name="connsiteY28" fmla="*/ 1634781 h 6858000"/>
              <a:gd name="connsiteX29" fmla="*/ 1267725 w 7814528"/>
              <a:gd name="connsiteY29" fmla="*/ 1680343 h 6858000"/>
              <a:gd name="connsiteX30" fmla="*/ 1245845 w 7814528"/>
              <a:gd name="connsiteY30" fmla="*/ 1810891 h 6858000"/>
              <a:gd name="connsiteX31" fmla="*/ 1197494 w 7814528"/>
              <a:gd name="connsiteY31" fmla="*/ 1985855 h 6858000"/>
              <a:gd name="connsiteX32" fmla="*/ 1180450 w 7814528"/>
              <a:gd name="connsiteY32" fmla="*/ 2025741 h 6858000"/>
              <a:gd name="connsiteX33" fmla="*/ 1180389 w 7814528"/>
              <a:gd name="connsiteY33" fmla="*/ 2031780 h 6858000"/>
              <a:gd name="connsiteX34" fmla="*/ 1173755 w 7814528"/>
              <a:gd name="connsiteY34" fmla="*/ 2064932 h 6858000"/>
              <a:gd name="connsiteX35" fmla="*/ 1178518 w 7814528"/>
              <a:gd name="connsiteY35" fmla="*/ 2118139 h 6858000"/>
              <a:gd name="connsiteX36" fmla="*/ 1185141 w 7814528"/>
              <a:gd name="connsiteY36" fmla="*/ 2154737 h 6858000"/>
              <a:gd name="connsiteX37" fmla="*/ 1185020 w 7814528"/>
              <a:gd name="connsiteY37" fmla="*/ 2259305 h 6858000"/>
              <a:gd name="connsiteX38" fmla="*/ 1178049 w 7814528"/>
              <a:gd name="connsiteY38" fmla="*/ 2517573 h 6858000"/>
              <a:gd name="connsiteX39" fmla="*/ 1179496 w 7814528"/>
              <a:gd name="connsiteY39" fmla="*/ 2636046 h 6858000"/>
              <a:gd name="connsiteX40" fmla="*/ 1192574 w 7814528"/>
              <a:gd name="connsiteY40" fmla="*/ 2780324 h 6858000"/>
              <a:gd name="connsiteX41" fmla="*/ 1158036 w 7814528"/>
              <a:gd name="connsiteY41" fmla="*/ 3022588 h 6858000"/>
              <a:gd name="connsiteX42" fmla="*/ 1150044 w 7814528"/>
              <a:gd name="connsiteY42" fmla="*/ 3399727 h 6858000"/>
              <a:gd name="connsiteX43" fmla="*/ 1150150 w 7814528"/>
              <a:gd name="connsiteY43" fmla="*/ 3673177 h 6858000"/>
              <a:gd name="connsiteX44" fmla="*/ 1151174 w 7814528"/>
              <a:gd name="connsiteY44" fmla="*/ 3675779 h 6858000"/>
              <a:gd name="connsiteX45" fmla="*/ 1149664 w 7814528"/>
              <a:gd name="connsiteY45" fmla="*/ 3703595 h 6858000"/>
              <a:gd name="connsiteX46" fmla="*/ 1132881 w 7814528"/>
              <a:gd name="connsiteY46" fmla="*/ 3833633 h 6858000"/>
              <a:gd name="connsiteX47" fmla="*/ 1134815 w 7814528"/>
              <a:gd name="connsiteY47" fmla="*/ 3841018 h 6858000"/>
              <a:gd name="connsiteX48" fmla="*/ 1120250 w 7814528"/>
              <a:gd name="connsiteY48" fmla="*/ 3887430 h 6858000"/>
              <a:gd name="connsiteX49" fmla="*/ 1102131 w 7814528"/>
              <a:gd name="connsiteY49" fmla="*/ 4004432 h 6858000"/>
              <a:gd name="connsiteX50" fmla="*/ 1023613 w 7814528"/>
              <a:gd name="connsiteY50" fmla="*/ 4326337 h 6858000"/>
              <a:gd name="connsiteX51" fmla="*/ 978637 w 7814528"/>
              <a:gd name="connsiteY51" fmla="*/ 4400454 h 6858000"/>
              <a:gd name="connsiteX52" fmla="*/ 965082 w 7814528"/>
              <a:gd name="connsiteY52" fmla="*/ 4458968 h 6858000"/>
              <a:gd name="connsiteX53" fmla="*/ 920188 w 7814528"/>
              <a:gd name="connsiteY53" fmla="*/ 4639226 h 6858000"/>
              <a:gd name="connsiteX54" fmla="*/ 742368 w 7814528"/>
              <a:gd name="connsiteY54" fmla="*/ 4844222 h 6858000"/>
              <a:gd name="connsiteX55" fmla="*/ 607456 w 7814528"/>
              <a:gd name="connsiteY55" fmla="*/ 4966224 h 6858000"/>
              <a:gd name="connsiteX56" fmla="*/ 508178 w 7814528"/>
              <a:gd name="connsiteY56" fmla="*/ 5187685 h 6858000"/>
              <a:gd name="connsiteX57" fmla="*/ 534294 w 7814528"/>
              <a:gd name="connsiteY57" fmla="*/ 5284615 h 6858000"/>
              <a:gd name="connsiteX58" fmla="*/ 447707 w 7814528"/>
              <a:gd name="connsiteY58" fmla="*/ 5395474 h 6858000"/>
              <a:gd name="connsiteX59" fmla="*/ 387935 w 7814528"/>
              <a:gd name="connsiteY59" fmla="*/ 5513206 h 6858000"/>
              <a:gd name="connsiteX60" fmla="*/ 292998 w 7814528"/>
              <a:gd name="connsiteY60" fmla="*/ 5606846 h 6858000"/>
              <a:gd name="connsiteX61" fmla="*/ 312720 w 7814528"/>
              <a:gd name="connsiteY61" fmla="*/ 5718432 h 6858000"/>
              <a:gd name="connsiteX62" fmla="*/ 303403 w 7814528"/>
              <a:gd name="connsiteY62" fmla="*/ 5763866 h 6858000"/>
              <a:gd name="connsiteX63" fmla="*/ 274115 w 7814528"/>
              <a:gd name="connsiteY63" fmla="*/ 5897456 h 6858000"/>
              <a:gd name="connsiteX64" fmla="*/ 267877 w 7814528"/>
              <a:gd name="connsiteY64" fmla="*/ 5939124 h 6858000"/>
              <a:gd name="connsiteX65" fmla="*/ 258663 w 7814528"/>
              <a:gd name="connsiteY65" fmla="*/ 6050242 h 6858000"/>
              <a:gd name="connsiteX66" fmla="*/ 283914 w 7814528"/>
              <a:gd name="connsiteY66" fmla="*/ 6117636 h 6858000"/>
              <a:gd name="connsiteX67" fmla="*/ 322438 w 7814528"/>
              <a:gd name="connsiteY67" fmla="*/ 6227890 h 6858000"/>
              <a:gd name="connsiteX68" fmla="*/ 311534 w 7814528"/>
              <a:gd name="connsiteY68" fmla="*/ 6270812 h 6858000"/>
              <a:gd name="connsiteX69" fmla="*/ 280671 w 7814528"/>
              <a:gd name="connsiteY69" fmla="*/ 6223342 h 6858000"/>
              <a:gd name="connsiteX70" fmla="*/ 280789 w 7814528"/>
              <a:gd name="connsiteY70" fmla="*/ 6292076 h 6858000"/>
              <a:gd name="connsiteX71" fmla="*/ 278411 w 7814528"/>
              <a:gd name="connsiteY71" fmla="*/ 6346762 h 6858000"/>
              <a:gd name="connsiteX72" fmla="*/ 196833 w 7814528"/>
              <a:gd name="connsiteY72" fmla="*/ 6404216 h 6858000"/>
              <a:gd name="connsiteX73" fmla="*/ 186183 w 7814528"/>
              <a:gd name="connsiteY73" fmla="*/ 6460270 h 6858000"/>
              <a:gd name="connsiteX74" fmla="*/ 134005 w 7814528"/>
              <a:gd name="connsiteY74" fmla="*/ 6493382 h 6858000"/>
              <a:gd name="connsiteX75" fmla="*/ 131368 w 7814528"/>
              <a:gd name="connsiteY75" fmla="*/ 6500603 h 6858000"/>
              <a:gd name="connsiteX76" fmla="*/ 134632 w 7814528"/>
              <a:gd name="connsiteY76" fmla="*/ 6505906 h 6858000"/>
              <a:gd name="connsiteX77" fmla="*/ 109997 w 7814528"/>
              <a:gd name="connsiteY77" fmla="*/ 6561395 h 6858000"/>
              <a:gd name="connsiteX78" fmla="*/ 97687 w 7814528"/>
              <a:gd name="connsiteY78" fmla="*/ 6623770 h 6858000"/>
              <a:gd name="connsiteX79" fmla="*/ 53082 w 7814528"/>
              <a:gd name="connsiteY79" fmla="*/ 6696748 h 6858000"/>
              <a:gd name="connsiteX80" fmla="*/ 42878 w 7814528"/>
              <a:gd name="connsiteY80" fmla="*/ 6765511 h 6858000"/>
              <a:gd name="connsiteX81" fmla="*/ 30999 w 7814528"/>
              <a:gd name="connsiteY81" fmla="*/ 6809563 h 6858000"/>
              <a:gd name="connsiteX82" fmla="*/ 154 w 7814528"/>
              <a:gd name="connsiteY82" fmla="*/ 6857440 h 6858000"/>
              <a:gd name="connsiteX83" fmla="*/ 0 w 7814528"/>
              <a:gd name="connsiteY83" fmla="*/ 6858000 h 6858000"/>
              <a:gd name="connsiteX84" fmla="*/ 3846377 w 7814528"/>
              <a:gd name="connsiteY84" fmla="*/ 6858000 h 6858000"/>
              <a:gd name="connsiteX85" fmla="*/ 4918634 w 7814528"/>
              <a:gd name="connsiteY85" fmla="*/ 6858000 h 6858000"/>
              <a:gd name="connsiteX86" fmla="*/ 7814528 w 7814528"/>
              <a:gd name="connsiteY8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814528" h="6858000">
                <a:moveTo>
                  <a:pt x="7814528" y="0"/>
                </a:moveTo>
                <a:lnTo>
                  <a:pt x="4918634" y="0"/>
                </a:lnTo>
                <a:lnTo>
                  <a:pt x="3846377" y="0"/>
                </a:lnTo>
                <a:lnTo>
                  <a:pt x="1560224" y="0"/>
                </a:lnTo>
                <a:lnTo>
                  <a:pt x="1545811" y="52964"/>
                </a:lnTo>
                <a:cubicBezTo>
                  <a:pt x="1528410" y="78177"/>
                  <a:pt x="1517810" y="67775"/>
                  <a:pt x="1507504" y="89121"/>
                </a:cubicBezTo>
                <a:cubicBezTo>
                  <a:pt x="1508113" y="107288"/>
                  <a:pt x="1508722" y="125456"/>
                  <a:pt x="1509331" y="143623"/>
                </a:cubicBezTo>
                <a:cubicBezTo>
                  <a:pt x="1506516" y="157505"/>
                  <a:pt x="1450948" y="154163"/>
                  <a:pt x="1476497" y="182099"/>
                </a:cubicBezTo>
                <a:cubicBezTo>
                  <a:pt x="1477289" y="203409"/>
                  <a:pt x="1453597" y="215198"/>
                  <a:pt x="1448939" y="236597"/>
                </a:cubicBezTo>
                <a:cubicBezTo>
                  <a:pt x="1404813" y="323811"/>
                  <a:pt x="1432514" y="275061"/>
                  <a:pt x="1420047" y="334926"/>
                </a:cubicBezTo>
                <a:cubicBezTo>
                  <a:pt x="1410313" y="400073"/>
                  <a:pt x="1422800" y="355936"/>
                  <a:pt x="1379508" y="455615"/>
                </a:cubicBezTo>
                <a:cubicBezTo>
                  <a:pt x="1385931" y="489229"/>
                  <a:pt x="1380690" y="490382"/>
                  <a:pt x="1387994" y="515581"/>
                </a:cubicBezTo>
                <a:cubicBezTo>
                  <a:pt x="1405790" y="523813"/>
                  <a:pt x="1354208" y="591261"/>
                  <a:pt x="1369494" y="600848"/>
                </a:cubicBezTo>
                <a:cubicBezTo>
                  <a:pt x="1369503" y="646426"/>
                  <a:pt x="1385049" y="666884"/>
                  <a:pt x="1385058" y="712462"/>
                </a:cubicBezTo>
                <a:cubicBezTo>
                  <a:pt x="1371578" y="737413"/>
                  <a:pt x="1301411" y="773001"/>
                  <a:pt x="1312535" y="779617"/>
                </a:cubicBezTo>
                <a:cubicBezTo>
                  <a:pt x="1306880" y="822322"/>
                  <a:pt x="1322795" y="848662"/>
                  <a:pt x="1327355" y="890133"/>
                </a:cubicBezTo>
                <a:cubicBezTo>
                  <a:pt x="1310340" y="948105"/>
                  <a:pt x="1361739" y="906205"/>
                  <a:pt x="1366472" y="950605"/>
                </a:cubicBezTo>
                <a:lnTo>
                  <a:pt x="1386886" y="1051638"/>
                </a:lnTo>
                <a:lnTo>
                  <a:pt x="1370890" y="1102487"/>
                </a:lnTo>
                <a:lnTo>
                  <a:pt x="1341022" y="1164961"/>
                </a:lnTo>
                <a:cubicBezTo>
                  <a:pt x="1325635" y="1231008"/>
                  <a:pt x="1335585" y="1221954"/>
                  <a:pt x="1342836" y="1249089"/>
                </a:cubicBezTo>
                <a:cubicBezTo>
                  <a:pt x="1331059" y="1279763"/>
                  <a:pt x="1300805" y="1310433"/>
                  <a:pt x="1306738" y="1345177"/>
                </a:cubicBezTo>
                <a:cubicBezTo>
                  <a:pt x="1303557" y="1343687"/>
                  <a:pt x="1301735" y="1345624"/>
                  <a:pt x="1300572" y="1349556"/>
                </a:cubicBezTo>
                <a:lnTo>
                  <a:pt x="1299545" y="1357170"/>
                </a:lnTo>
                <a:lnTo>
                  <a:pt x="1303870" y="1361656"/>
                </a:lnTo>
                <a:cubicBezTo>
                  <a:pt x="1318344" y="1380369"/>
                  <a:pt x="1296755" y="1386887"/>
                  <a:pt x="1291699" y="1421105"/>
                </a:cubicBezTo>
                <a:cubicBezTo>
                  <a:pt x="1288206" y="1437353"/>
                  <a:pt x="1272286" y="1493313"/>
                  <a:pt x="1268505" y="1489998"/>
                </a:cubicBezTo>
                <a:lnTo>
                  <a:pt x="1273852" y="1558391"/>
                </a:lnTo>
                <a:cubicBezTo>
                  <a:pt x="1249752" y="1600697"/>
                  <a:pt x="1278105" y="1594593"/>
                  <a:pt x="1269886" y="1634781"/>
                </a:cubicBezTo>
                <a:cubicBezTo>
                  <a:pt x="1260574" y="1657385"/>
                  <a:pt x="1258711" y="1670409"/>
                  <a:pt x="1267725" y="1680343"/>
                </a:cubicBezTo>
                <a:cubicBezTo>
                  <a:pt x="1222526" y="1786031"/>
                  <a:pt x="1264454" y="1728006"/>
                  <a:pt x="1245845" y="1810891"/>
                </a:cubicBezTo>
                <a:cubicBezTo>
                  <a:pt x="1231459" y="1866045"/>
                  <a:pt x="1220375" y="1923519"/>
                  <a:pt x="1197494" y="1985855"/>
                </a:cubicBezTo>
                <a:lnTo>
                  <a:pt x="1180450" y="2025741"/>
                </a:lnTo>
                <a:lnTo>
                  <a:pt x="1180389" y="2031780"/>
                </a:lnTo>
                <a:cubicBezTo>
                  <a:pt x="1179373" y="2043912"/>
                  <a:pt x="1177313" y="2055306"/>
                  <a:pt x="1173755" y="2064932"/>
                </a:cubicBezTo>
                <a:cubicBezTo>
                  <a:pt x="1187987" y="2054984"/>
                  <a:pt x="1167308" y="2109329"/>
                  <a:pt x="1178518" y="2118139"/>
                </a:cubicBezTo>
                <a:cubicBezTo>
                  <a:pt x="1187958" y="2122956"/>
                  <a:pt x="1183883" y="2140566"/>
                  <a:pt x="1185141" y="2154737"/>
                </a:cubicBezTo>
                <a:cubicBezTo>
                  <a:pt x="1193612" y="2166165"/>
                  <a:pt x="1190732" y="2235860"/>
                  <a:pt x="1185020" y="2259305"/>
                </a:cubicBezTo>
                <a:lnTo>
                  <a:pt x="1178049" y="2517573"/>
                </a:lnTo>
                <a:cubicBezTo>
                  <a:pt x="1177128" y="2580363"/>
                  <a:pt x="1171628" y="2600315"/>
                  <a:pt x="1179496" y="2636046"/>
                </a:cubicBezTo>
                <a:cubicBezTo>
                  <a:pt x="1184616" y="2688494"/>
                  <a:pt x="1163332" y="2741828"/>
                  <a:pt x="1192574" y="2780324"/>
                </a:cubicBezTo>
                <a:cubicBezTo>
                  <a:pt x="1179558" y="2884035"/>
                  <a:pt x="1185698" y="2922794"/>
                  <a:pt x="1158036" y="3022588"/>
                </a:cubicBezTo>
                <a:cubicBezTo>
                  <a:pt x="1152947" y="3137700"/>
                  <a:pt x="1151991" y="3299532"/>
                  <a:pt x="1150044" y="3399727"/>
                </a:cubicBezTo>
                <a:cubicBezTo>
                  <a:pt x="1150079" y="3490877"/>
                  <a:pt x="1150115" y="3582027"/>
                  <a:pt x="1150150" y="3673177"/>
                </a:cubicBezTo>
                <a:lnTo>
                  <a:pt x="1151174" y="3675779"/>
                </a:lnTo>
                <a:cubicBezTo>
                  <a:pt x="1153016" y="3688315"/>
                  <a:pt x="1151974" y="3696849"/>
                  <a:pt x="1149664" y="3703595"/>
                </a:cubicBezTo>
                <a:lnTo>
                  <a:pt x="1132881" y="3833633"/>
                </a:lnTo>
                <a:lnTo>
                  <a:pt x="1134815" y="3841018"/>
                </a:lnTo>
                <a:lnTo>
                  <a:pt x="1120250" y="3887430"/>
                </a:lnTo>
                <a:cubicBezTo>
                  <a:pt x="1105791" y="3928762"/>
                  <a:pt x="1111561" y="3966554"/>
                  <a:pt x="1102131" y="4004432"/>
                </a:cubicBezTo>
                <a:cubicBezTo>
                  <a:pt x="1064064" y="4136055"/>
                  <a:pt x="1040701" y="4260393"/>
                  <a:pt x="1023613" y="4326337"/>
                </a:cubicBezTo>
                <a:cubicBezTo>
                  <a:pt x="1011608" y="4366877"/>
                  <a:pt x="986978" y="4380936"/>
                  <a:pt x="978637" y="4400454"/>
                </a:cubicBezTo>
                <a:cubicBezTo>
                  <a:pt x="973638" y="4417006"/>
                  <a:pt x="948720" y="4442947"/>
                  <a:pt x="965082" y="4458968"/>
                </a:cubicBezTo>
                <a:cubicBezTo>
                  <a:pt x="925918" y="4546524"/>
                  <a:pt x="944438" y="4565414"/>
                  <a:pt x="920188" y="4639226"/>
                </a:cubicBezTo>
                <a:lnTo>
                  <a:pt x="742368" y="4844222"/>
                </a:lnTo>
                <a:lnTo>
                  <a:pt x="607456" y="4966224"/>
                </a:lnTo>
                <a:cubicBezTo>
                  <a:pt x="552467" y="5030691"/>
                  <a:pt x="542133" y="5141843"/>
                  <a:pt x="508178" y="5187685"/>
                </a:cubicBezTo>
                <a:lnTo>
                  <a:pt x="534294" y="5284615"/>
                </a:lnTo>
                <a:lnTo>
                  <a:pt x="447707" y="5395474"/>
                </a:lnTo>
                <a:cubicBezTo>
                  <a:pt x="437363" y="5431641"/>
                  <a:pt x="402113" y="5463532"/>
                  <a:pt x="387935" y="5513206"/>
                </a:cubicBezTo>
                <a:cubicBezTo>
                  <a:pt x="364458" y="5574781"/>
                  <a:pt x="356661" y="5518667"/>
                  <a:pt x="292998" y="5606846"/>
                </a:cubicBezTo>
                <a:cubicBezTo>
                  <a:pt x="292067" y="5641050"/>
                  <a:pt x="310984" y="5692261"/>
                  <a:pt x="312720" y="5718432"/>
                </a:cubicBezTo>
                <a:cubicBezTo>
                  <a:pt x="328340" y="5730258"/>
                  <a:pt x="290524" y="5751252"/>
                  <a:pt x="303403" y="5763866"/>
                </a:cubicBezTo>
                <a:lnTo>
                  <a:pt x="274115" y="5897456"/>
                </a:lnTo>
                <a:cubicBezTo>
                  <a:pt x="255595" y="5918965"/>
                  <a:pt x="258427" y="5930296"/>
                  <a:pt x="267877" y="5939124"/>
                </a:cubicBezTo>
                <a:cubicBezTo>
                  <a:pt x="253196" y="5979642"/>
                  <a:pt x="263098" y="6008758"/>
                  <a:pt x="258663" y="6050242"/>
                </a:cubicBezTo>
                <a:cubicBezTo>
                  <a:pt x="229611" y="6103262"/>
                  <a:pt x="288809" y="6073252"/>
                  <a:pt x="283914" y="6117636"/>
                </a:cubicBezTo>
                <a:lnTo>
                  <a:pt x="322438" y="6227890"/>
                </a:lnTo>
                <a:lnTo>
                  <a:pt x="311534" y="6270812"/>
                </a:lnTo>
                <a:lnTo>
                  <a:pt x="280671" y="6223342"/>
                </a:lnTo>
                <a:lnTo>
                  <a:pt x="280789" y="6292076"/>
                </a:lnTo>
                <a:lnTo>
                  <a:pt x="278411" y="6346762"/>
                </a:lnTo>
                <a:cubicBezTo>
                  <a:pt x="249219" y="6408016"/>
                  <a:pt x="195566" y="6376164"/>
                  <a:pt x="196833" y="6404216"/>
                </a:cubicBezTo>
                <a:cubicBezTo>
                  <a:pt x="178751" y="6431680"/>
                  <a:pt x="187838" y="6425066"/>
                  <a:pt x="186183" y="6460270"/>
                </a:cubicBezTo>
                <a:cubicBezTo>
                  <a:pt x="183397" y="6458140"/>
                  <a:pt x="135985" y="6489789"/>
                  <a:pt x="134005" y="6493382"/>
                </a:cubicBezTo>
                <a:lnTo>
                  <a:pt x="131368" y="6500603"/>
                </a:lnTo>
                <a:lnTo>
                  <a:pt x="134632" y="6505906"/>
                </a:lnTo>
                <a:cubicBezTo>
                  <a:pt x="144760" y="6527264"/>
                  <a:pt x="122272" y="6529041"/>
                  <a:pt x="109997" y="6561395"/>
                </a:cubicBezTo>
                <a:cubicBezTo>
                  <a:pt x="103101" y="6576527"/>
                  <a:pt x="100671" y="6627814"/>
                  <a:pt x="97687" y="6623770"/>
                </a:cubicBezTo>
                <a:lnTo>
                  <a:pt x="53082" y="6696748"/>
                </a:lnTo>
                <a:cubicBezTo>
                  <a:pt x="20465" y="6732956"/>
                  <a:pt x="59523" y="6727996"/>
                  <a:pt x="42878" y="6765511"/>
                </a:cubicBezTo>
                <a:cubicBezTo>
                  <a:pt x="28934" y="6785613"/>
                  <a:pt x="24323" y="6797941"/>
                  <a:pt x="30999" y="6809563"/>
                </a:cubicBezTo>
                <a:cubicBezTo>
                  <a:pt x="14295" y="6832974"/>
                  <a:pt x="5105" y="6847546"/>
                  <a:pt x="154" y="6857440"/>
                </a:cubicBezTo>
                <a:lnTo>
                  <a:pt x="0" y="6858000"/>
                </a:lnTo>
                <a:lnTo>
                  <a:pt x="3846377" y="6858000"/>
                </a:lnTo>
                <a:lnTo>
                  <a:pt x="4918634" y="6858000"/>
                </a:lnTo>
                <a:lnTo>
                  <a:pt x="7814528" y="6858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F469EDD9-8773-4342-F585-A8A4BBE30DB9}"/>
              </a:ext>
            </a:extLst>
          </p:cNvPr>
          <p:cNvSpPr>
            <a:spLocks noGrp="1"/>
          </p:cNvSpPr>
          <p:nvPr>
            <p:ph type="title"/>
          </p:nvPr>
        </p:nvSpPr>
        <p:spPr>
          <a:xfrm>
            <a:off x="501902" y="-170444"/>
            <a:ext cx="2712684" cy="2687699"/>
          </a:xfrm>
        </p:spPr>
        <p:txBody>
          <a:bodyPr vert="horz" lIns="91440" tIns="45720" rIns="91440" bIns="45720" rtlCol="0" anchor="b">
            <a:normAutofit/>
          </a:bodyPr>
          <a:lstStyle/>
          <a:p>
            <a:pPr algn="ctr" defTabSz="914400"/>
            <a:r>
              <a:rPr lang="en-US" sz="3500" kern="1200">
                <a:solidFill>
                  <a:schemeClr val="tx1"/>
                </a:solidFill>
                <a:latin typeface="+mj-lt"/>
                <a:ea typeface="+mj-ea"/>
                <a:cs typeface="+mj-cs"/>
              </a:rPr>
              <a:t>There are </a:t>
            </a:r>
            <a:r>
              <a:rPr lang="en-US" sz="3500" b="1" kern="1200">
                <a:solidFill>
                  <a:schemeClr val="tx1"/>
                </a:solidFill>
                <a:latin typeface="+mj-lt"/>
                <a:ea typeface="+mj-ea"/>
                <a:cs typeface="+mj-cs"/>
              </a:rPr>
              <a:t>two basic approaches</a:t>
            </a:r>
            <a:r>
              <a:rPr lang="en-US" sz="3500" kern="1200">
                <a:solidFill>
                  <a:schemeClr val="tx1"/>
                </a:solidFill>
                <a:latin typeface="+mj-lt"/>
                <a:ea typeface="+mj-ea"/>
                <a:cs typeface="+mj-cs"/>
              </a:rPr>
              <a:t> to job analysis:</a:t>
            </a:r>
          </a:p>
        </p:txBody>
      </p:sp>
      <p:sp>
        <p:nvSpPr>
          <p:cNvPr id="14" name="Freeform: Shape 13">
            <a:extLst>
              <a:ext uri="{FF2B5EF4-FFF2-40B4-BE49-F238E27FC236}">
                <a16:creationId xmlns:a16="http://schemas.microsoft.com/office/drawing/2014/main" id="{885504CF-B07B-45CD-B2B9-77F91DFDF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6641" y="578738"/>
            <a:ext cx="4947277"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6">
            <a:extLst>
              <a:ext uri="{FF2B5EF4-FFF2-40B4-BE49-F238E27FC236}">
                <a16:creationId xmlns:a16="http://schemas.microsoft.com/office/drawing/2014/main" id="{C6F0F1BD-D7E0-40DE-8DBF-8152D3191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8869" y="255475"/>
            <a:ext cx="1025719"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Картинки по запросу a job-oriented approach ">
            <a:extLst>
              <a:ext uri="{FF2B5EF4-FFF2-40B4-BE49-F238E27FC236}">
                <a16:creationId xmlns:a16="http://schemas.microsoft.com/office/drawing/2014/main" id="{43195B54-B25B-B0F5-6A82-725651FF45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06174" y="1115169"/>
            <a:ext cx="4597126" cy="45971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610899-B2D7-2E7F-AD64-634B72F145AD}"/>
              </a:ext>
            </a:extLst>
          </p:cNvPr>
          <p:cNvSpPr txBox="1"/>
          <p:nvPr/>
        </p:nvSpPr>
        <p:spPr>
          <a:xfrm>
            <a:off x="445477" y="3200399"/>
            <a:ext cx="329027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i="1">
                <a:latin typeface="Bookman Old Style"/>
                <a:cs typeface="Arial"/>
              </a:rPr>
              <a:t>a job-oriented (or task) approach –</a:t>
            </a:r>
            <a:r>
              <a:rPr lang="en-US">
                <a:latin typeface="Bookman Old Style"/>
                <a:cs typeface="Arial"/>
              </a:rPr>
              <a:t> is concerned with what gets done</a:t>
            </a:r>
            <a:r>
              <a:rPr lang="ru-RU">
                <a:latin typeface="Bookman Old Style"/>
                <a:cs typeface="Arial"/>
              </a:rPr>
              <a:t>​</a:t>
            </a:r>
          </a:p>
          <a:p>
            <a:pPr marL="285750" indent="-285750">
              <a:buFont typeface="Wingdings"/>
              <a:buChar char="ü"/>
            </a:pPr>
            <a:endParaRPr lang="ru-RU">
              <a:latin typeface="Bookman Old Style"/>
              <a:ea typeface="Calibri" panose="020F0502020204030204"/>
              <a:cs typeface="Arial"/>
            </a:endParaRPr>
          </a:p>
          <a:p>
            <a:pPr marL="457200" indent="-457200">
              <a:buFont typeface="Wingdings,Sans-Serif"/>
              <a:buChar char="ü"/>
            </a:pPr>
            <a:r>
              <a:rPr lang="en-US" i="1">
                <a:latin typeface="Bookman Old Style"/>
                <a:ea typeface="Calibri Light"/>
                <a:cs typeface="Calibri Light"/>
              </a:rPr>
              <a:t>an employee-oriented (or behavior) </a:t>
            </a:r>
            <a:r>
              <a:rPr lang="en-US">
                <a:latin typeface="Bookman Old Style"/>
                <a:ea typeface="Calibri Light"/>
                <a:cs typeface="Calibri Light"/>
              </a:rPr>
              <a:t>approach focuses on how the job is done </a:t>
            </a:r>
            <a:endParaRPr lang="ru-RU">
              <a:latin typeface="Bookman Old Style"/>
              <a:ea typeface="+mn-lt"/>
              <a:cs typeface="+mn-lt"/>
            </a:endParaRPr>
          </a:p>
          <a:p>
            <a:endParaRPr lang="ru-RU">
              <a:latin typeface="Bookman Old Style"/>
              <a:ea typeface="Calibri" panose="020F0502020204030204"/>
              <a:cs typeface="Arial"/>
            </a:endParaRPr>
          </a:p>
        </p:txBody>
      </p:sp>
    </p:spTree>
    <p:extLst>
      <p:ext uri="{BB962C8B-B14F-4D97-AF65-F5344CB8AC3E}">
        <p14:creationId xmlns:p14="http://schemas.microsoft.com/office/powerpoint/2010/main" val="30104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B94BE5-8A33-550B-26D3-7D60755CA9E9}"/>
              </a:ext>
            </a:extLst>
          </p:cNvPr>
          <p:cNvPicPr>
            <a:picLocks noChangeAspect="1"/>
          </p:cNvPicPr>
          <p:nvPr/>
        </p:nvPicPr>
        <p:blipFill rotWithShape="1">
          <a:blip r:embed="rId2"/>
          <a:srcRect l="31917" r="29751" b="-4"/>
          <a:stretch/>
        </p:blipFill>
        <p:spPr>
          <a:xfrm>
            <a:off x="20" y="10"/>
            <a:ext cx="5257402"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83945" y="-1"/>
            <a:ext cx="4860055"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57088" y="0"/>
            <a:ext cx="4686912"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p:cNvSpPr>
            <a:spLocks noGrp="1"/>
          </p:cNvSpPr>
          <p:nvPr>
            <p:ph type="title"/>
          </p:nvPr>
        </p:nvSpPr>
        <p:spPr>
          <a:xfrm>
            <a:off x="5101077" y="1396289"/>
            <a:ext cx="3614964" cy="1325563"/>
          </a:xfrm>
        </p:spPr>
        <p:txBody>
          <a:bodyPr vert="horz" lIns="91440" tIns="45720" rIns="91440" bIns="45720" rtlCol="0" anchor="ctr">
            <a:normAutofit fontScale="90000"/>
          </a:bodyPr>
          <a:lstStyle/>
          <a:p>
            <a:pPr defTabSz="914400"/>
            <a:r>
              <a:rPr lang="en-US" sz="2800" b="1">
                <a:latin typeface="Bookman Old Style"/>
              </a:rPr>
              <a:t>Job analysis is generally undertaken when</a:t>
            </a:r>
            <a:r>
              <a:rPr lang="en-US" sz="2800">
                <a:latin typeface="Bookman Old Style"/>
              </a:rPr>
              <a:t>:</a:t>
            </a:r>
            <a:br>
              <a:rPr lang="en-US" sz="2800">
                <a:latin typeface="Bookman Old Style"/>
              </a:rPr>
            </a:br>
            <a:endParaRPr lang="en-US" sz="2800">
              <a:latin typeface="Bookman Old Style"/>
            </a:endParaRPr>
          </a:p>
        </p:txBody>
      </p:sp>
      <p:sp>
        <p:nvSpPr>
          <p:cNvPr id="3" name="Прямоугольник 2"/>
          <p:cNvSpPr/>
          <p:nvPr/>
        </p:nvSpPr>
        <p:spPr>
          <a:xfrm>
            <a:off x="4905691" y="3145521"/>
            <a:ext cx="3859193"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sz="1600">
                <a:latin typeface="Bookman Old Style"/>
              </a:rPr>
              <a:t>the organization commences and the job analysis program is started;</a:t>
            </a:r>
          </a:p>
          <a:p>
            <a:pPr marL="457200" indent="-228600">
              <a:lnSpc>
                <a:spcPct val="90000"/>
              </a:lnSpc>
              <a:spcAft>
                <a:spcPts val="600"/>
              </a:spcAft>
              <a:buFont typeface="Arial" panose="020B0604020202020204" pitchFamily="34" charset="0"/>
              <a:buChar char="•"/>
            </a:pPr>
            <a:r>
              <a:rPr lang="en-US" sz="1600">
                <a:latin typeface="Bookman Old Style"/>
              </a:rPr>
              <a:t>a new job is created; </a:t>
            </a:r>
          </a:p>
          <a:p>
            <a:pPr marL="457200" indent="-228600">
              <a:lnSpc>
                <a:spcPct val="90000"/>
              </a:lnSpc>
              <a:spcAft>
                <a:spcPts val="600"/>
              </a:spcAft>
              <a:buFont typeface="Arial" panose="020B0604020202020204" pitchFamily="34" charset="0"/>
              <a:buChar char="•"/>
            </a:pPr>
            <a:r>
              <a:rPr lang="en-US" sz="1600">
                <a:latin typeface="Bookman Old Style"/>
              </a:rPr>
              <a:t>a job is changed significantly as a result of new methods, new procedures or new technology.</a:t>
            </a:r>
            <a:br>
              <a:rPr lang="en-US" sz="1600">
                <a:latin typeface="Bookman Old Style"/>
              </a:rPr>
            </a:br>
            <a:endParaRPr lang="en-US" sz="1600">
              <a:latin typeface="Bookman Old Style"/>
            </a:endParaRPr>
          </a:p>
        </p:txBody>
      </p:sp>
    </p:spTree>
    <p:extLst>
      <p:ext uri="{BB962C8B-B14F-4D97-AF65-F5344CB8AC3E}">
        <p14:creationId xmlns:p14="http://schemas.microsoft.com/office/powerpoint/2010/main" val="210690969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621">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621</Template>
  <Application>Microsoft Office PowerPoint</Application>
  <PresentationFormat>Экран (4:3)</PresentationFormat>
  <Slides>52</Slides>
  <Notes>0</Notes>
  <HiddenSlides>0</HiddenSlides>
  <ScaleCrop>false</ScaleCrop>
  <HeadingPairs>
    <vt:vector size="4" baseType="variant">
      <vt:variant>
        <vt:lpstr>Тема</vt:lpstr>
      </vt:variant>
      <vt:variant>
        <vt:i4>1</vt:i4>
      </vt:variant>
      <vt:variant>
        <vt:lpstr>Заголовки слайдов</vt:lpstr>
      </vt:variant>
      <vt:variant>
        <vt:i4>52</vt:i4>
      </vt:variant>
    </vt:vector>
  </HeadingPairs>
  <TitlesOfParts>
    <vt:vector size="53" baseType="lpstr">
      <vt:lpstr>621</vt:lpstr>
      <vt:lpstr> TOPIC 2:  THE ANALYSIS AND DESIGN OF WORK</vt:lpstr>
      <vt:lpstr>1. Job analysis</vt:lpstr>
      <vt:lpstr>Job analysis is a proper match between work and employee capabilities is now an economic necessity, and organizations that fail to have the right people in the right place at the right time are at risk. </vt:lpstr>
      <vt:lpstr>The purpose of job analysis is to determine why jobs exist, what tasks are required within the job, when, where and how the job is performed, under what conditions, and what qualifications are needed to perform the job. </vt:lpstr>
      <vt:lpstr>Job analysis provides information about three basic aspects of a job:</vt:lpstr>
      <vt:lpstr>job requirements: the formal qualifications, knowledge, skills, abilities and personal characteristics which employees need to perform the content of the job </vt:lpstr>
      <vt:lpstr>Презентация PowerPoint</vt:lpstr>
      <vt:lpstr>There are two basic approaches to job analysis:</vt:lpstr>
      <vt:lpstr>Job analysis is generally undertaken when: </vt:lpstr>
      <vt:lpstr>Презентация PowerPoint</vt:lpstr>
      <vt:lpstr>Презентация PowerPoint</vt:lpstr>
      <vt:lpstr>job descriptions – is a written statement explaining why a job exists, what the job-holder actually does, how he or she does it, and under what conditions the job is performed; </vt:lpstr>
      <vt:lpstr>job specifications or person specification is derived from the job description. It identifies the experience, qualifications, skills, abilities and knowledge, personal qualities and special requirement needed ti successfully perform the job; </vt:lpstr>
      <vt:lpstr>job design – job design identifies what work must be performed, how it will be performed, where it is to be performed and who will perform it.</vt:lpstr>
      <vt:lpstr>organizational structure and design – job analysis by clarifying job requirements and the inter relationships among jobs means content and tasks duties and responsibilities at all levels can be specified, thus promoting efficiency by minimizing overlap or duplication.</vt:lpstr>
      <vt:lpstr>HR or personnel planning involves getting the right number of qualified people into the right job at the right time. </vt:lpstr>
      <vt:lpstr>recruitment – job analysis information helps the HR Manager attract better qualified candidates by identifying who to recruit and how and where to recruit them by establishing the job requirements that must meet. </vt:lpstr>
      <vt:lpstr>selection – job analysis information identifies what the job is by defining what duties and responsibilities must be performed.  </vt:lpstr>
      <vt:lpstr>job orientation – a part of the orientation process in which a new employee is introduced to coworkers, and is given information such as working hours, place of work, performance standards, benefits and facilities, and names of the immediate and other officers;</vt:lpstr>
      <vt:lpstr>performance standards and performance appraisal – deals with getting information about how well each employee is performing his or her job in order to reward those who are effective, improve the performance of those who are ineffective, or provide a written justification for why the poor performer should be disciplined.</vt:lpstr>
      <vt:lpstr>training and development – it’s a function concerned with organizational activity aimed at bettering the job performance of individuals and groups in organizational settings. </vt:lpstr>
      <vt:lpstr>career planning and development – entails matching an individual’s skills and aspirations with opportunities that are or may become available in the organization.</vt:lpstr>
      <vt:lpstr> job evaluation – is a systematic way of determining the value/worth of a job in relation to other jobs in an organization. </vt:lpstr>
      <vt:lpstr>compensation and benefits – focused on employee compensation and benefits policy-making.</vt:lpstr>
      <vt:lpstr>healthy and safe working environment – the working environment should be both safe and stimulating, as well as a good example of collaboration and respect for the individuals.</vt:lpstr>
      <vt:lpstr>industrial relations –  is the study of the laws, conventions and institutions that regulate 'the workplace'.</vt:lpstr>
      <vt:lpstr>METHODS OF JOB ANALYSIS</vt:lpstr>
      <vt:lpstr>2.Position Analysis Questionnaire (PAQ) – is a job analysis instrument and scoring/reporting service that is marketed commercially for quantitatively assessing jobs </vt:lpstr>
      <vt:lpstr>3. Management Positions Descriptions Questionnaire (MPDQ) – is a behaviorally oriented, structured questionnaire for describing, comparing, classifying and evaluating management positions. </vt:lpstr>
      <vt:lpstr>4. Position Classification Inventory (PCI) – is a job analysis inventory which can be used to classify occupations and to assess person–job fit</vt:lpstr>
      <vt:lpstr>5. Hay Guide Chart Profile Method – job content is analyzed in terms of three major factors that are present to some degree in every job.</vt:lpstr>
      <vt:lpstr>6. New multi-method approaches  based on computer technology and sophisticated quantitative techniques are now coming into use.  </vt:lpstr>
      <vt:lpstr>Презентация PowerPoint</vt:lpstr>
      <vt:lpstr>2.Job design </vt:lpstr>
      <vt:lpstr>Job design is the specification of the content of a job, the material and equipment required to do the job, and the relation of the job to other jobs. </vt:lpstr>
      <vt:lpstr>THEORIES OF JOB DESIGN</vt:lpstr>
      <vt:lpstr>Classical theory </vt:lpstr>
      <vt:lpstr>Behavioral theory </vt:lpstr>
      <vt:lpstr>Situational theory </vt:lpstr>
      <vt:lpstr>METHODS OF JOB DESIGN</vt:lpstr>
      <vt:lpstr>Job enlargement – seeks to horizontally load a job by adding to the variety of tasks to be performed.</vt:lpstr>
      <vt:lpstr>Job rotation – increases task variety by periodically shifting employees between jobs involving different tasks.</vt:lpstr>
      <vt:lpstr>Job enrichment – involves making basic changes in job content and level of responsibility.</vt:lpstr>
      <vt:lpstr>Socio-technical enrichment – focuses on the relationship between technology and groups of workers.</vt:lpstr>
      <vt:lpstr> Autonomous work teams – represent job enrichment at the group level. The employer sets up self-managed work teams who are responsible for accomplishing defined performance objectives.</vt:lpstr>
      <vt:lpstr>AREAS  OF JOB DESIGN</vt:lpstr>
      <vt:lpstr>BENEFITS OF A JOB DESIGN</vt:lpstr>
      <vt:lpstr>2. Employee Training: Training is an integral part of job design. Contrary to the philosophy of “leave them alone’ job design lays due emphasis on training people so that are well aware of what their job demands and how it is to be done.  </vt:lpstr>
      <vt:lpstr>3. Work / Rest Schedules: Job design offers good work and rest schedule by clearly defining the number of hours an individual has to spend in his/her job </vt:lpstr>
      <vt:lpstr>4. Adjustments: A good job designs allows for adjustments for physically demanding jobs by minimizing the energy spent doing the job and by aligning the manpower requirements for the same. </vt:lpstr>
      <vt:lpstr>MOTIVATIONAL JOB DESIGN</vt:lpstr>
      <vt:lpstr>Lection is over!  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RESOURCE MANAGEMENT: DEFINITIONS AND MAIN FUNCTIONS</dc:title>
  <dc:creator>admin</dc:creator>
  <cp:revision>113</cp:revision>
  <dcterms:created xsi:type="dcterms:W3CDTF">2017-07-06T13:33:54Z</dcterms:created>
  <dcterms:modified xsi:type="dcterms:W3CDTF">2023-02-13T22:58:05Z</dcterms:modified>
</cp:coreProperties>
</file>